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260" r:id="rId35"/>
    <p:sldId id="264" r:id="rId36"/>
    <p:sldId id="265" r:id="rId37"/>
    <p:sldId id="270" r:id="rId38"/>
    <p:sldId id="271" r:id="rId39"/>
    <p:sldId id="272" r:id="rId40"/>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ati" initials="h"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9482" autoAdjust="0"/>
  </p:normalViewPr>
  <p:slideViewPr>
    <p:cSldViewPr snapToGrid="0">
      <p:cViewPr varScale="1">
        <p:scale>
          <a:sx n="102" d="100"/>
          <a:sy n="102" d="100"/>
        </p:scale>
        <p:origin x="89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29T17:02:42.966" idx="1">
    <p:pos x="10" y="10"/>
    <p:text>a question as a warm up:</p:text>
    <p:extLst>
      <p:ext uri="{C676402C-5697-4E1C-873F-D02D1690AC5C}">
        <p15:threadingInfo xmlns:p15="http://schemas.microsoft.com/office/powerpoint/2012/main" timeZoneBias="-27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7-30T13:16:58.754" idx="5">
    <p:pos x="10" y="10"/>
    <p:text/>
    <p:extLst>
      <p:ext uri="{C676402C-5697-4E1C-873F-D02D1690AC5C}">
        <p15:threadingInfo xmlns:p15="http://schemas.microsoft.com/office/powerpoint/2012/main" timeZoneBias="-270"/>
      </p:ext>
    </p:extLst>
  </p:cm>
  <p:cm authorId="1" dt="2023-07-30T13:17:09.674" idx="6">
    <p:pos x="146" y="146"/>
    <p:text>you can ask the people to search UDHR to read the items, for example when you speak about general terms to define rights, ask them to find a sample then explain how ambiguty help policy- makers. . To be more precise, the use of ambiguous and general terms has enabled global policy makers to interpret rights to their own benefits, which in effect promotes westernization and cultural imperialism. As Richard McKoen also realized, “practical agreements such as those reached by the UN member states in 1948 are achieved only at the price of a certain ambiguity. The framers knew that the same generality that made agreement possible, rendered the document vulnerable to misunderstanding, and manipulation.</p:text>
    <p:extLst>
      <p:ext uri="{C676402C-5697-4E1C-873F-D02D1690AC5C}">
        <p15:threadingInfo xmlns:p15="http://schemas.microsoft.com/office/powerpoint/2012/main" timeZoneBias="-27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7-30T13:40:50.105" idx="7">
    <p:pos x="10" y="10"/>
    <p:text>Absolute rights are those rights that humans can claim for the reason of being human. They are inherently and essentially possessed. Conditional rights, on the other hand, are consequential, or based on consequences of events. As Peter Jones proposed: “rights which arise out of bilateral or multilateral agreements are typically 'conditional' … they are granted by rules which give people those rights subject to their satisfying certain conditions.”  Jones calls socioeconomic rights, conditional ones, because they are dependent upon the resources of each country, therefore, differ: “people cannot have rights to physical goods which do not exist.</p:text>
    <p:extLst>
      <p:ext uri="{C676402C-5697-4E1C-873F-D02D1690AC5C}">
        <p15:threadingInfo xmlns:p15="http://schemas.microsoft.com/office/powerpoint/2012/main" timeZoneBias="-27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88436DA-6D35-4D37-8804-043C8282017D}" type="datetimeFigureOut">
              <a:rPr lang="fa-IR" smtClean="0"/>
              <a:t>03/02/1445</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44C66BE-51B0-49D3-8780-66FDA02A7BF3}" type="slidenum">
              <a:rPr lang="fa-IR" smtClean="0"/>
              <a:t>‹#›</a:t>
            </a:fld>
            <a:endParaRPr lang="fa-IR"/>
          </a:p>
        </p:txBody>
      </p:sp>
    </p:spTree>
    <p:extLst>
      <p:ext uri="{BB962C8B-B14F-4D97-AF65-F5344CB8AC3E}">
        <p14:creationId xmlns:p14="http://schemas.microsoft.com/office/powerpoint/2010/main" val="385491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Warm up </a:t>
            </a:r>
            <a:r>
              <a:rPr lang="en-US" dirty="0"/>
              <a:t>:</a:t>
            </a:r>
          </a:p>
          <a:p>
            <a:r>
              <a:rPr lang="en-US" dirty="0"/>
              <a:t>Have</a:t>
            </a:r>
            <a:r>
              <a:rPr lang="en-US" baseline="0" dirty="0"/>
              <a:t> you ever heard of Imam </a:t>
            </a:r>
            <a:r>
              <a:rPr lang="en-US" baseline="0" dirty="0" err="1"/>
              <a:t>Sajjad</a:t>
            </a:r>
            <a:r>
              <a:rPr lang="en-US" baseline="0" dirty="0"/>
              <a:t> and his </a:t>
            </a:r>
            <a:r>
              <a:rPr lang="en-US" i="1" dirty="0"/>
              <a:t>right treatise? </a:t>
            </a:r>
          </a:p>
          <a:p>
            <a:endParaRPr lang="en-US" i="1" dirty="0"/>
          </a:p>
          <a:p>
            <a:r>
              <a:rPr lang="en-US" sz="1200" b="1" i="0" kern="1200" dirty="0">
                <a:solidFill>
                  <a:schemeClr val="tx1"/>
                </a:solidFill>
                <a:effectLst/>
                <a:latin typeface="+mn-lt"/>
                <a:ea typeface="+mn-ea"/>
                <a:cs typeface="+mn-cs"/>
              </a:rPr>
              <a:t>Explanation</a:t>
            </a:r>
            <a:r>
              <a:rPr lang="en-US" sz="1200" b="0" i="0" kern="1200" dirty="0">
                <a:solidFill>
                  <a:schemeClr val="tx1"/>
                </a:solidFill>
                <a:effectLst/>
                <a:latin typeface="+mn-lt"/>
                <a:ea typeface="+mn-ea"/>
                <a:cs typeface="+mn-cs"/>
              </a:rPr>
              <a:t>: imam </a:t>
            </a:r>
            <a:r>
              <a:rPr lang="en-US" sz="1200" b="0" i="0" kern="1200" dirty="0" err="1">
                <a:solidFill>
                  <a:schemeClr val="tx1"/>
                </a:solidFill>
                <a:effectLst/>
                <a:latin typeface="+mn-lt"/>
                <a:ea typeface="+mn-ea"/>
                <a:cs typeface="+mn-cs"/>
              </a:rPr>
              <a:t>Sajjad</a:t>
            </a:r>
            <a:r>
              <a:rPr lang="en-US" sz="1200" b="0" i="0" kern="1200" dirty="0">
                <a:solidFill>
                  <a:schemeClr val="tx1"/>
                </a:solidFill>
                <a:effectLst/>
                <a:latin typeface="+mn-lt"/>
                <a:ea typeface="+mn-ea"/>
                <a:cs typeface="+mn-cs"/>
              </a:rPr>
              <a:t> is the fourth successor of the Prophet of Islam, according to the Shia school of thought. He has a detailed commentary on the “Treaties of Rights” which contains references from the Quran and narrations from Prophet Muhammad and other infallible Imams. Although, the original version of the “Treaties of Rights” is in Arabic, it has been translated into English and several other languages. The “Treaties of Rights” is a master document on Islamic human rights, which covers not only the human rights but also includes the rights of God, as well as the rights of our body parts and our deeds. This workshop describes not only human rights but also the rights of family members towards each other, the rights of different body parts within the human body and the rights of God towards human beings and vice versa.</a:t>
            </a:r>
            <a:endParaRPr lang="fa-IR" dirty="0"/>
          </a:p>
        </p:txBody>
      </p:sp>
      <p:sp>
        <p:nvSpPr>
          <p:cNvPr id="4" name="Slide Number Placeholder 3"/>
          <p:cNvSpPr>
            <a:spLocks noGrp="1"/>
          </p:cNvSpPr>
          <p:nvPr>
            <p:ph type="sldNum" sz="quarter" idx="10"/>
          </p:nvPr>
        </p:nvSpPr>
        <p:spPr/>
        <p:txBody>
          <a:bodyPr/>
          <a:lstStyle/>
          <a:p>
            <a:fld id="{344C66BE-51B0-49D3-8780-66FDA02A7BF3}" type="slidenum">
              <a:rPr lang="fa-IR" smtClean="0"/>
              <a:t>1</a:t>
            </a:fld>
            <a:endParaRPr lang="fa-IR"/>
          </a:p>
        </p:txBody>
      </p:sp>
    </p:spTree>
    <p:extLst>
      <p:ext uri="{BB962C8B-B14F-4D97-AF65-F5344CB8AC3E}">
        <p14:creationId xmlns:p14="http://schemas.microsoft.com/office/powerpoint/2010/main" val="236965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Explanation</a:t>
            </a:r>
            <a:r>
              <a:rPr lang="en-GB" sz="1200" kern="1200" dirty="0">
                <a:solidFill>
                  <a:schemeClr val="tx1"/>
                </a:solidFill>
                <a:effectLst/>
                <a:latin typeface="+mn-lt"/>
                <a:ea typeface="+mn-ea"/>
                <a:cs typeface="+mn-cs"/>
              </a:rPr>
              <a:t>: Clearly, the best universal human rights declaration is one which includes all the different aspects of a human being. Humans are a composition of both physical and metaphysical traits, and the best declaration of his needs and rights should include both aspects. Although reason and science are helpful in identifying some of his rights, but they are definitely insufficient to recognize all. Therefore, helps and hints from the creator of this complex body is needed when ratifying a guideline for his rights. As a result, the role of religion, in this case, Shia Islam, with its minute descriptions of human needs and rights is needed to accompany the rational investigation of human needs in order to write a comprehensive declaration</a:t>
            </a:r>
            <a:endParaRPr lang="fa-IR" dirty="0"/>
          </a:p>
        </p:txBody>
      </p:sp>
      <p:sp>
        <p:nvSpPr>
          <p:cNvPr id="4" name="Slide Number Placeholder 3"/>
          <p:cNvSpPr>
            <a:spLocks noGrp="1"/>
          </p:cNvSpPr>
          <p:nvPr>
            <p:ph type="sldNum" sz="quarter" idx="10"/>
          </p:nvPr>
        </p:nvSpPr>
        <p:spPr/>
        <p:txBody>
          <a:bodyPr/>
          <a:lstStyle/>
          <a:p>
            <a:fld id="{344C66BE-51B0-49D3-8780-66FDA02A7BF3}" type="slidenum">
              <a:rPr lang="fa-IR" smtClean="0"/>
              <a:t>34</a:t>
            </a:fld>
            <a:endParaRPr lang="fa-IR"/>
          </a:p>
        </p:txBody>
      </p:sp>
    </p:spTree>
    <p:extLst>
      <p:ext uri="{BB962C8B-B14F-4D97-AF65-F5344CB8AC3E}">
        <p14:creationId xmlns:p14="http://schemas.microsoft.com/office/powerpoint/2010/main" val="2072979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Explanation:</a:t>
            </a:r>
            <a:r>
              <a:rPr lang="en-US" b="1" baseline="0" dirty="0"/>
              <a:t> </a:t>
            </a:r>
            <a:r>
              <a:rPr lang="en-US" b="0" baseline="0" dirty="0"/>
              <a:t>for</a:t>
            </a:r>
            <a:r>
              <a:rPr lang="en-US" b="1" baseline="0" dirty="0"/>
              <a:t> </a:t>
            </a:r>
            <a:r>
              <a:rPr lang="en-GB" sz="1200" kern="1200" dirty="0">
                <a:solidFill>
                  <a:schemeClr val="tx1"/>
                </a:solidFill>
                <a:effectLst/>
                <a:latin typeface="+mn-lt"/>
                <a:ea typeface="+mn-ea"/>
                <a:cs typeface="+mn-cs"/>
              </a:rPr>
              <a:t>example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war crimes that happened in Congo, Palestine, Iraq, Bahrain, etc. Silence towards the policies of superpowers that helped its formation, like the US and Israel’s possession of nuclear bombs, or Iraq’s use of biochemical weapons in Iraq-Iran war; and negligence of the cruelties happening in other third-world countries.</a:t>
            </a:r>
          </a:p>
          <a:p>
            <a:r>
              <a:rPr lang="en-GB" sz="1200" b="1" kern="1200" dirty="0">
                <a:solidFill>
                  <a:schemeClr val="tx1"/>
                </a:solidFill>
                <a:effectLst/>
                <a:latin typeface="+mn-lt"/>
                <a:ea typeface="+mn-ea"/>
                <a:cs typeface="+mn-cs"/>
              </a:rPr>
              <a:t>Explanation:</a:t>
            </a:r>
            <a:r>
              <a:rPr lang="en-GB" sz="1200" kern="1200" dirty="0">
                <a:solidFill>
                  <a:schemeClr val="tx1"/>
                </a:solidFill>
                <a:effectLst/>
                <a:latin typeface="+mn-lt"/>
                <a:ea typeface="+mn-ea"/>
                <a:cs typeface="+mn-cs"/>
              </a:rPr>
              <a:t> westernization; The UN’s success in promoting an egalitarian framework that transcends cross-cultural conflicts has been celebrated by many; however, there are many others who have had second thoughts about its neutrality in international matters. Another reason for the westernization of the UN was its choice of the members of the ratification committee. While the ratification of a universal declaration demands that the ratifying team represent the major worldviews in the world, the UN’s ratifying committee were almost all Christian Europeans or Americans.</a:t>
            </a:r>
          </a:p>
          <a:p>
            <a:r>
              <a:rPr lang="en-GB" sz="1200" b="1" kern="1200" dirty="0">
                <a:solidFill>
                  <a:schemeClr val="tx1"/>
                </a:solidFill>
                <a:effectLst/>
                <a:latin typeface="+mn-lt"/>
                <a:ea typeface="+mn-ea"/>
                <a:cs typeface="+mn-cs"/>
              </a:rPr>
              <a:t>Explanation: </a:t>
            </a:r>
            <a:r>
              <a:rPr lang="en-GB" sz="1200" kern="1200" dirty="0">
                <a:solidFill>
                  <a:schemeClr val="tx1"/>
                </a:solidFill>
                <a:effectLst/>
                <a:latin typeface="+mn-lt"/>
                <a:ea typeface="+mn-ea"/>
                <a:cs typeface="+mn-cs"/>
              </a:rPr>
              <a:t>the UDHR is universal in insight, but tries to be particular in implementation. No matter how ambitious this might sound, but it has turned out to be an impossible task, because universalism is only approachable when justice in enforcement of rights in particular levels is preserved. To compensate for the inadequacies of the UDHR in particularism the two Covenants of 1966 were declared on political, social and economic rights. </a:t>
            </a:r>
          </a:p>
          <a:p>
            <a:r>
              <a:rPr lang="en-GB" sz="1200" b="1" kern="1200" dirty="0">
                <a:solidFill>
                  <a:schemeClr val="tx1"/>
                </a:solidFill>
                <a:effectLst/>
                <a:latin typeface="+mn-lt"/>
                <a:ea typeface="+mn-ea"/>
                <a:cs typeface="+mn-cs"/>
              </a:rPr>
              <a:t>Explanation:</a:t>
            </a:r>
            <a:r>
              <a:rPr lang="en-GB" sz="1200" kern="1200" dirty="0">
                <a:solidFill>
                  <a:schemeClr val="tx1"/>
                </a:solidFill>
                <a:effectLst/>
                <a:latin typeface="+mn-lt"/>
                <a:ea typeface="+mn-ea"/>
                <a:cs typeface="+mn-cs"/>
              </a:rPr>
              <a:t> UDHR does not define particularities and delicacies of the rights involved; making them malleable under pressures from certain policy-makers. </a:t>
            </a:r>
            <a:endParaRPr lang="fa-IR" dirty="0"/>
          </a:p>
          <a:p>
            <a:pPr marL="248476" indent="-248476" defTabSz="786384">
              <a:lnSpc>
                <a:spcPct val="100000"/>
              </a:lnSpc>
              <a:spcBef>
                <a:spcPts val="1032"/>
              </a:spcBef>
              <a:spcAft>
                <a:spcPts val="172"/>
              </a:spcAft>
              <a:buFont typeface="Arial" panose="020B0604020202020204" pitchFamily="34" charset="0"/>
              <a:buChar char="•"/>
            </a:pPr>
            <a:endParaRPr lang="en-US" sz="120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344C66BE-51B0-49D3-8780-66FDA02A7BF3}" type="slidenum">
              <a:rPr lang="fa-IR" smtClean="0"/>
              <a:t>35</a:t>
            </a:fld>
            <a:endParaRPr lang="fa-IR"/>
          </a:p>
        </p:txBody>
      </p:sp>
    </p:spTree>
    <p:extLst>
      <p:ext uri="{BB962C8B-B14F-4D97-AF65-F5344CB8AC3E}">
        <p14:creationId xmlns:p14="http://schemas.microsoft.com/office/powerpoint/2010/main" val="390415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Explanation: </a:t>
            </a:r>
            <a:r>
              <a:rPr lang="en-US" sz="1200" dirty="0"/>
              <a:t>Contrary to the UDHR, the terms applied are not abstract at all. The </a:t>
            </a:r>
            <a:r>
              <a:rPr lang="en-US" sz="1200" i="1" dirty="0"/>
              <a:t>Rights Treatise </a:t>
            </a:r>
            <a:r>
              <a:rPr lang="en-US" sz="1200" dirty="0"/>
              <a:t>goes into much detail when enumerating rights, which turn the text into an actual life guide, applicable by any person, living at any time. In other words, contrary to the UDHR’s method of </a:t>
            </a:r>
            <a:r>
              <a:rPr lang="en-US" sz="1200" b="1" dirty="0"/>
              <a:t>universalism</a:t>
            </a:r>
            <a:r>
              <a:rPr lang="en-US" sz="1200" dirty="0"/>
              <a:t> by using abstract phrases, the </a:t>
            </a:r>
            <a:r>
              <a:rPr lang="en-US" sz="1200" i="1" dirty="0"/>
              <a:t>Rights Treatise </a:t>
            </a:r>
            <a:r>
              <a:rPr lang="en-US" sz="1200" dirty="0"/>
              <a:t>achieves </a:t>
            </a:r>
            <a:r>
              <a:rPr lang="en-US" sz="1200" b="1" dirty="0"/>
              <a:t>universalism</a:t>
            </a:r>
            <a:r>
              <a:rPr lang="en-US" sz="1200" dirty="0"/>
              <a:t> by its use of particular terms. The non-imperative tone has made it less authoritative, which is probably what was aimed for as a text with a religious intonation.</a:t>
            </a:r>
          </a:p>
        </p:txBody>
      </p:sp>
      <p:sp>
        <p:nvSpPr>
          <p:cNvPr id="4" name="Slide Number Placeholder 3"/>
          <p:cNvSpPr>
            <a:spLocks noGrp="1"/>
          </p:cNvSpPr>
          <p:nvPr>
            <p:ph type="sldNum" sz="quarter" idx="10"/>
          </p:nvPr>
        </p:nvSpPr>
        <p:spPr/>
        <p:txBody>
          <a:bodyPr/>
          <a:lstStyle/>
          <a:p>
            <a:fld id="{344C66BE-51B0-49D3-8780-66FDA02A7BF3}" type="slidenum">
              <a:rPr lang="fa-IR" smtClean="0"/>
              <a:t>36</a:t>
            </a:fld>
            <a:endParaRPr lang="fa-IR"/>
          </a:p>
        </p:txBody>
      </p:sp>
    </p:spTree>
    <p:extLst>
      <p:ext uri="{BB962C8B-B14F-4D97-AF65-F5344CB8AC3E}">
        <p14:creationId xmlns:p14="http://schemas.microsoft.com/office/powerpoint/2010/main" val="67782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Explanation: Who is Wesley </a:t>
            </a:r>
            <a:r>
              <a:rPr lang="en-US" sz="1200" b="1" dirty="0" err="1"/>
              <a:t>Hohfeld’s</a:t>
            </a:r>
            <a:r>
              <a:rPr lang="en-US" sz="1200" b="1" dirty="0"/>
              <a:t>? </a:t>
            </a:r>
            <a:r>
              <a:rPr lang="en-US" sz="1200" b="0" i="0" kern="1200" dirty="0">
                <a:solidFill>
                  <a:schemeClr val="tx1"/>
                </a:solidFill>
                <a:effectLst/>
                <a:latin typeface="+mn-lt"/>
                <a:ea typeface="+mn-ea"/>
                <a:cs typeface="+mn-cs"/>
              </a:rPr>
              <a:t>Wesley Newcomb </a:t>
            </a:r>
            <a:r>
              <a:rPr lang="en-US" sz="1200" b="0" i="0" kern="1200" dirty="0" err="1">
                <a:solidFill>
                  <a:schemeClr val="tx1"/>
                </a:solidFill>
                <a:effectLst/>
                <a:latin typeface="+mn-lt"/>
                <a:ea typeface="+mn-ea"/>
                <a:cs typeface="+mn-cs"/>
              </a:rPr>
              <a:t>Hohfeld</a:t>
            </a:r>
            <a:r>
              <a:rPr lang="en-US" sz="1200" b="0" i="0" kern="1200" dirty="0">
                <a:solidFill>
                  <a:schemeClr val="tx1"/>
                </a:solidFill>
                <a:effectLst/>
                <a:latin typeface="+mn-lt"/>
                <a:ea typeface="+mn-ea"/>
                <a:cs typeface="+mn-cs"/>
              </a:rPr>
              <a:t> was an American jurist. He was the author of the seminal Fundamental Legal Conceptions as Applied in Judicial Reasoning and Other Legal Essays. During his life he published only a handful of law journal articles.</a:t>
            </a:r>
            <a:endParaRPr lang="fa-IR" dirty="0"/>
          </a:p>
        </p:txBody>
      </p:sp>
      <p:sp>
        <p:nvSpPr>
          <p:cNvPr id="4" name="Slide Number Placeholder 3"/>
          <p:cNvSpPr>
            <a:spLocks noGrp="1"/>
          </p:cNvSpPr>
          <p:nvPr>
            <p:ph type="sldNum" sz="quarter" idx="10"/>
          </p:nvPr>
        </p:nvSpPr>
        <p:spPr/>
        <p:txBody>
          <a:bodyPr/>
          <a:lstStyle/>
          <a:p>
            <a:fld id="{344C66BE-51B0-49D3-8780-66FDA02A7BF3}" type="slidenum">
              <a:rPr lang="fa-IR" smtClean="0"/>
              <a:t>37</a:t>
            </a:fld>
            <a:endParaRPr lang="fa-IR"/>
          </a:p>
        </p:txBody>
      </p:sp>
    </p:spTree>
    <p:extLst>
      <p:ext uri="{BB962C8B-B14F-4D97-AF65-F5344CB8AC3E}">
        <p14:creationId xmlns:p14="http://schemas.microsoft.com/office/powerpoint/2010/main" val="365133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Who is  Samuel </a:t>
            </a:r>
            <a:r>
              <a:rPr lang="en-US" sz="1200" b="1" i="0" kern="1200" dirty="0" err="1">
                <a:solidFill>
                  <a:schemeClr val="tx1"/>
                </a:solidFill>
                <a:effectLst/>
                <a:latin typeface="+mn-lt"/>
                <a:ea typeface="+mn-ea"/>
                <a:cs typeface="+mn-cs"/>
              </a:rPr>
              <a:t>Moyn</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Samuel </a:t>
            </a:r>
            <a:r>
              <a:rPr lang="en-US" sz="1200" b="0" i="0" kern="1200" dirty="0" err="1">
                <a:solidFill>
                  <a:schemeClr val="tx1"/>
                </a:solidFill>
                <a:effectLst/>
                <a:latin typeface="+mn-lt"/>
                <a:ea typeface="+mn-ea"/>
                <a:cs typeface="+mn-cs"/>
              </a:rPr>
              <a:t>Moyn</a:t>
            </a:r>
            <a:r>
              <a:rPr lang="en-US" sz="1200" b="0" i="0" kern="1200" dirty="0">
                <a:solidFill>
                  <a:schemeClr val="tx1"/>
                </a:solidFill>
                <a:effectLst/>
                <a:latin typeface="+mn-lt"/>
                <a:ea typeface="+mn-ea"/>
                <a:cs typeface="+mn-cs"/>
              </a:rPr>
              <a:t> is Chancellor Kent Professor of Law and History at Yale University. Samuel </a:t>
            </a:r>
            <a:r>
              <a:rPr lang="en-US" sz="1200" b="0" i="0" kern="1200" dirty="0" err="1">
                <a:solidFill>
                  <a:schemeClr val="tx1"/>
                </a:solidFill>
                <a:effectLst/>
                <a:latin typeface="+mn-lt"/>
                <a:ea typeface="+mn-ea"/>
                <a:cs typeface="+mn-cs"/>
              </a:rPr>
              <a:t>Moyn</a:t>
            </a:r>
            <a:r>
              <a:rPr lang="en-US" sz="1200" b="0" i="0" kern="1200" dirty="0">
                <a:solidFill>
                  <a:schemeClr val="tx1"/>
                </a:solidFill>
                <a:effectLst/>
                <a:latin typeface="+mn-lt"/>
                <a:ea typeface="+mn-ea"/>
                <a:cs typeface="+mn-cs"/>
              </a:rPr>
              <a:t> is Professor of Law and History at Harvard University and author, most recently, of </a:t>
            </a:r>
            <a:r>
              <a:rPr lang="en-US" sz="1200" b="0" i="1" kern="1200" dirty="0">
                <a:solidFill>
                  <a:schemeClr val="tx1"/>
                </a:solidFill>
                <a:effectLst/>
                <a:latin typeface="+mn-lt"/>
                <a:ea typeface="+mn-ea"/>
                <a:cs typeface="+mn-cs"/>
              </a:rPr>
              <a:t>Christian Human Rights.</a:t>
            </a:r>
            <a:endParaRPr lang="fa-IR" dirty="0"/>
          </a:p>
        </p:txBody>
      </p:sp>
      <p:sp>
        <p:nvSpPr>
          <p:cNvPr id="4" name="Slide Number Placeholder 3"/>
          <p:cNvSpPr>
            <a:spLocks noGrp="1"/>
          </p:cNvSpPr>
          <p:nvPr>
            <p:ph type="sldNum" sz="quarter" idx="10"/>
          </p:nvPr>
        </p:nvSpPr>
        <p:spPr/>
        <p:txBody>
          <a:bodyPr/>
          <a:lstStyle/>
          <a:p>
            <a:fld id="{344C66BE-51B0-49D3-8780-66FDA02A7BF3}" type="slidenum">
              <a:rPr lang="fa-IR" smtClean="0"/>
              <a:t>38</a:t>
            </a:fld>
            <a:endParaRPr lang="fa-IR"/>
          </a:p>
        </p:txBody>
      </p:sp>
    </p:spTree>
    <p:extLst>
      <p:ext uri="{BB962C8B-B14F-4D97-AF65-F5344CB8AC3E}">
        <p14:creationId xmlns:p14="http://schemas.microsoft.com/office/powerpoint/2010/main" val="4094113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889D43B-97EA-42D3-B61F-9F42050E880A}" type="datetimeFigureOut">
              <a:rPr lang="fa-IR" smtClean="0"/>
              <a:t>03/02/1445</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4C484AEA-1458-4847-94FD-21B8E7289686}"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146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89D43B-97EA-42D3-B61F-9F42050E880A}" type="datetimeFigureOut">
              <a:rPr lang="fa-IR" smtClean="0"/>
              <a:t>03/02/1445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C484AEA-1458-4847-94FD-21B8E7289686}" type="slidenum">
              <a:rPr lang="fa-IR" smtClean="0"/>
              <a:t>‹#›</a:t>
            </a:fld>
            <a:endParaRPr lang="fa-IR"/>
          </a:p>
        </p:txBody>
      </p:sp>
    </p:spTree>
    <p:extLst>
      <p:ext uri="{BB962C8B-B14F-4D97-AF65-F5344CB8AC3E}">
        <p14:creationId xmlns:p14="http://schemas.microsoft.com/office/powerpoint/2010/main" val="380962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89D43B-97EA-42D3-B61F-9F42050E880A}" type="datetimeFigureOut">
              <a:rPr lang="fa-IR" smtClean="0"/>
              <a:t>03/02/1445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484AEA-1458-4847-94FD-21B8E7289686}"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905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89D43B-97EA-42D3-B61F-9F42050E880A}" type="datetimeFigureOut">
              <a:rPr lang="fa-IR" smtClean="0"/>
              <a:t>03/02/1445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484AEA-1458-4847-94FD-21B8E7289686}"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90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89D43B-97EA-42D3-B61F-9F42050E880A}" type="datetimeFigureOut">
              <a:rPr lang="fa-IR" smtClean="0"/>
              <a:t>03/02/1445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484AEA-1458-4847-94FD-21B8E7289686}" type="slidenum">
              <a:rPr lang="fa-IR" smtClean="0"/>
              <a:t>‹#›</a:t>
            </a:fld>
            <a:endParaRPr lang="fa-IR"/>
          </a:p>
        </p:txBody>
      </p:sp>
    </p:spTree>
    <p:extLst>
      <p:ext uri="{BB962C8B-B14F-4D97-AF65-F5344CB8AC3E}">
        <p14:creationId xmlns:p14="http://schemas.microsoft.com/office/powerpoint/2010/main" val="2156233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89D43B-97EA-42D3-B61F-9F42050E880A}" type="datetimeFigureOut">
              <a:rPr lang="fa-IR" smtClean="0"/>
              <a:t>03/02/1445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484AEA-1458-4847-94FD-21B8E7289686}"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598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89D43B-97EA-42D3-B61F-9F42050E880A}" type="datetimeFigureOut">
              <a:rPr lang="fa-IR" smtClean="0"/>
              <a:t>03/02/1445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484AEA-1458-4847-94FD-21B8E7289686}"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212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89D43B-97EA-42D3-B61F-9F42050E880A}" type="datetimeFigureOut">
              <a:rPr lang="fa-IR" smtClean="0"/>
              <a:t>03/02/1445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484AEA-1458-4847-94FD-21B8E7289686}"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651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89D43B-97EA-42D3-B61F-9F42050E880A}" type="datetimeFigureOut">
              <a:rPr lang="fa-IR" smtClean="0"/>
              <a:t>03/02/1445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484AEA-1458-4847-94FD-21B8E7289686}"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332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89D43B-97EA-42D3-B61F-9F42050E880A}" type="datetimeFigureOut">
              <a:rPr lang="fa-IR" smtClean="0"/>
              <a:t>03/02/1445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484AEA-1458-4847-94FD-21B8E7289686}" type="slidenum">
              <a:rPr lang="fa-IR" smtClean="0"/>
              <a:t>‹#›</a:t>
            </a:fld>
            <a:endParaRPr lang="fa-IR"/>
          </a:p>
        </p:txBody>
      </p:sp>
    </p:spTree>
    <p:extLst>
      <p:ext uri="{BB962C8B-B14F-4D97-AF65-F5344CB8AC3E}">
        <p14:creationId xmlns:p14="http://schemas.microsoft.com/office/powerpoint/2010/main" val="170191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89D43B-97EA-42D3-B61F-9F42050E880A}" type="datetimeFigureOut">
              <a:rPr lang="fa-IR" smtClean="0"/>
              <a:t>03/02/1445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484AEA-1458-4847-94FD-21B8E7289686}"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73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89D43B-97EA-42D3-B61F-9F42050E880A}" type="datetimeFigureOut">
              <a:rPr lang="fa-IR" smtClean="0"/>
              <a:t>03/02/1445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C484AEA-1458-4847-94FD-21B8E7289686}" type="slidenum">
              <a:rPr lang="fa-IR" smtClean="0"/>
              <a:t>‹#›</a:t>
            </a:fld>
            <a:endParaRPr lang="fa-IR"/>
          </a:p>
        </p:txBody>
      </p:sp>
    </p:spTree>
    <p:extLst>
      <p:ext uri="{BB962C8B-B14F-4D97-AF65-F5344CB8AC3E}">
        <p14:creationId xmlns:p14="http://schemas.microsoft.com/office/powerpoint/2010/main" val="8779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89D43B-97EA-42D3-B61F-9F42050E880A}" type="datetimeFigureOut">
              <a:rPr lang="fa-IR" smtClean="0"/>
              <a:t>03/02/1445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C484AEA-1458-4847-94FD-21B8E7289686}"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83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89D43B-97EA-42D3-B61F-9F42050E880A}" type="datetimeFigureOut">
              <a:rPr lang="fa-IR" smtClean="0"/>
              <a:t>03/02/1445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C484AEA-1458-4847-94FD-21B8E7289686}"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83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9D43B-97EA-42D3-B61F-9F42050E880A}" type="datetimeFigureOut">
              <a:rPr lang="fa-IR" smtClean="0"/>
              <a:t>03/02/1445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C484AEA-1458-4847-94FD-21B8E7289686}" type="slidenum">
              <a:rPr lang="fa-IR" smtClean="0"/>
              <a:t>‹#›</a:t>
            </a:fld>
            <a:endParaRPr lang="fa-IR"/>
          </a:p>
        </p:txBody>
      </p:sp>
    </p:spTree>
    <p:extLst>
      <p:ext uri="{BB962C8B-B14F-4D97-AF65-F5344CB8AC3E}">
        <p14:creationId xmlns:p14="http://schemas.microsoft.com/office/powerpoint/2010/main" val="162836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89D43B-97EA-42D3-B61F-9F42050E880A}" type="datetimeFigureOut">
              <a:rPr lang="fa-IR" smtClean="0"/>
              <a:t>03/02/1445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C484AEA-1458-4847-94FD-21B8E7289686}"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719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89D43B-97EA-42D3-B61F-9F42050E880A}" type="datetimeFigureOut">
              <a:rPr lang="fa-IR" smtClean="0"/>
              <a:t>03/02/1445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C484AEA-1458-4847-94FD-21B8E7289686}" type="slidenum">
              <a:rPr lang="fa-IR" smtClean="0"/>
              <a:t>‹#›</a:t>
            </a:fld>
            <a:endParaRPr lang="fa-IR"/>
          </a:p>
        </p:txBody>
      </p:sp>
    </p:spTree>
    <p:extLst>
      <p:ext uri="{BB962C8B-B14F-4D97-AF65-F5344CB8AC3E}">
        <p14:creationId xmlns:p14="http://schemas.microsoft.com/office/powerpoint/2010/main" val="318031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89D43B-97EA-42D3-B61F-9F42050E880A}" type="datetimeFigureOut">
              <a:rPr lang="fa-IR" smtClean="0"/>
              <a:t>03/02/1445</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484AEA-1458-4847-94FD-21B8E7289686}" type="slidenum">
              <a:rPr lang="fa-IR" smtClean="0"/>
              <a:t>‹#›</a:t>
            </a:fld>
            <a:endParaRPr lang="fa-IR"/>
          </a:p>
        </p:txBody>
      </p:sp>
    </p:spTree>
    <p:extLst>
      <p:ext uri="{BB962C8B-B14F-4D97-AF65-F5344CB8AC3E}">
        <p14:creationId xmlns:p14="http://schemas.microsoft.com/office/powerpoint/2010/main" val="1458889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dirty="0"/>
          </a:p>
        </p:txBody>
      </p:sp>
      <p:sp>
        <p:nvSpPr>
          <p:cNvPr id="3" name="Content Placeholder 2"/>
          <p:cNvSpPr>
            <a:spLocks noGrp="1"/>
          </p:cNvSpPr>
          <p:nvPr>
            <p:ph idx="1"/>
          </p:nvPr>
        </p:nvSpPr>
        <p:spPr>
          <a:xfrm>
            <a:off x="5668961" y="632179"/>
            <a:ext cx="5202240" cy="5476522"/>
          </a:xfrm>
        </p:spPr>
        <p:txBody>
          <a:bodyPr>
            <a:noAutofit/>
          </a:bodyPr>
          <a:lstStyle/>
          <a:p>
            <a:pPr marL="0" indent="0" algn="l">
              <a:buNone/>
            </a:pPr>
            <a:r>
              <a:rPr lang="en-US" sz="4800" b="1" dirty="0"/>
              <a:t>A Divine Perspective on </a:t>
            </a:r>
            <a:r>
              <a:rPr lang="en-US" sz="4800" b="1" i="1" dirty="0"/>
              <a:t>Human Rights </a:t>
            </a:r>
            <a:r>
              <a:rPr lang="en-US" sz="4800" b="1" dirty="0"/>
              <a:t>from the Viewpoint of Imam </a:t>
            </a:r>
            <a:r>
              <a:rPr lang="en-US" sz="4800" b="1" dirty="0" err="1"/>
              <a:t>Sajjad</a:t>
            </a:r>
            <a:endParaRPr lang="fa-IR" sz="4800" b="1" dirty="0"/>
          </a:p>
        </p:txBody>
      </p:sp>
      <p:sp>
        <p:nvSpPr>
          <p:cNvPr id="4" name="Text Placeholder 3"/>
          <p:cNvSpPr>
            <a:spLocks noGrp="1"/>
          </p:cNvSpPr>
          <p:nvPr>
            <p:ph type="body" sz="half" idx="2"/>
          </p:nvPr>
        </p:nvSpPr>
        <p:spPr/>
        <p:txBody>
          <a:bodyPr/>
          <a:lstStyle/>
          <a:p>
            <a:endParaRPr lang="fa-I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16" y="632178"/>
            <a:ext cx="4691239" cy="5565422"/>
          </a:xfrm>
          <a:prstGeom prst="rect">
            <a:avLst/>
          </a:prstGeom>
        </p:spPr>
      </p:pic>
    </p:spTree>
    <p:extLst>
      <p:ext uri="{BB962C8B-B14F-4D97-AF65-F5344CB8AC3E}">
        <p14:creationId xmlns:p14="http://schemas.microsoft.com/office/powerpoint/2010/main" val="166590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83996"/>
          </a:xfrm>
        </p:spPr>
        <p:txBody>
          <a:bodyPr>
            <a:normAutofit fontScale="90000"/>
          </a:bodyPr>
          <a:lstStyle/>
          <a:p>
            <a:r>
              <a:rPr lang="en-US" b="1" dirty="0"/>
              <a:t>IMAM SAJJAD’S WAY OF GUIDING THE PEOPLE</a:t>
            </a:r>
          </a:p>
        </p:txBody>
      </p:sp>
      <p:sp>
        <p:nvSpPr>
          <p:cNvPr id="3" name="Content Placeholder 2"/>
          <p:cNvSpPr>
            <a:spLocks noGrp="1"/>
          </p:cNvSpPr>
          <p:nvPr>
            <p:ph idx="1"/>
          </p:nvPr>
        </p:nvSpPr>
        <p:spPr/>
        <p:txBody>
          <a:bodyPr/>
          <a:lstStyle/>
          <a:p>
            <a:pPr lvl="0" algn="l" rtl="0"/>
            <a:r>
              <a:rPr lang="en-US" sz="3600" b="1" dirty="0"/>
              <a:t>In such circumstances, which was one of the most crucial stages in the Islamic history, Imam </a:t>
            </a:r>
            <a:r>
              <a:rPr lang="en-US" sz="3600" b="1" dirty="0" err="1"/>
              <a:t>Sajjad</a:t>
            </a:r>
            <a:r>
              <a:rPr lang="en-US" sz="3600" b="1" dirty="0"/>
              <a:t> decided to guide his people from the moral decline that had corrupted the society. </a:t>
            </a:r>
          </a:p>
          <a:p>
            <a:endParaRPr lang="en-US" dirty="0"/>
          </a:p>
        </p:txBody>
      </p:sp>
    </p:spTree>
    <p:extLst>
      <p:ext uri="{BB962C8B-B14F-4D97-AF65-F5344CB8AC3E}">
        <p14:creationId xmlns:p14="http://schemas.microsoft.com/office/powerpoint/2010/main" val="397033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IMAM SAJJAD’S CIRCUMSTANCES</a:t>
            </a:r>
          </a:p>
        </p:txBody>
      </p:sp>
      <p:sp>
        <p:nvSpPr>
          <p:cNvPr id="3" name="Content Placeholder 2"/>
          <p:cNvSpPr>
            <a:spLocks noGrp="1"/>
          </p:cNvSpPr>
          <p:nvPr>
            <p:ph idx="1"/>
          </p:nvPr>
        </p:nvSpPr>
        <p:spPr/>
        <p:txBody>
          <a:bodyPr>
            <a:normAutofit lnSpcReduction="10000"/>
          </a:bodyPr>
          <a:lstStyle/>
          <a:p>
            <a:pPr lvl="0" algn="l" rtl="0"/>
            <a:r>
              <a:rPr lang="en-US" sz="3600" b="1" dirty="0"/>
              <a:t>The ruling class kept people in an ideological and political vacuum while preventing the spread of Islamic as well as academic knowledge. They also prevented people to meet the true religious scholars and the Imams from the progeny of the Prophet of Islam.      </a:t>
            </a:r>
          </a:p>
          <a:p>
            <a:endParaRPr lang="en-US" dirty="0"/>
          </a:p>
        </p:txBody>
      </p:sp>
    </p:spTree>
    <p:extLst>
      <p:ext uri="{BB962C8B-B14F-4D97-AF65-F5344CB8AC3E}">
        <p14:creationId xmlns:p14="http://schemas.microsoft.com/office/powerpoint/2010/main" val="420826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PRAYERS AND SUPPLICATIONS</a:t>
            </a:r>
          </a:p>
        </p:txBody>
      </p:sp>
      <p:sp>
        <p:nvSpPr>
          <p:cNvPr id="3" name="Content Placeholder 2"/>
          <p:cNvSpPr>
            <a:spLocks noGrp="1"/>
          </p:cNvSpPr>
          <p:nvPr>
            <p:ph idx="1"/>
          </p:nvPr>
        </p:nvSpPr>
        <p:spPr/>
        <p:txBody>
          <a:bodyPr>
            <a:normAutofit/>
          </a:bodyPr>
          <a:lstStyle/>
          <a:p>
            <a:pPr algn="l" rtl="0"/>
            <a:r>
              <a:rPr lang="en-US" sz="4000" b="1" dirty="0"/>
              <a:t>Therefore, Imam </a:t>
            </a:r>
            <a:r>
              <a:rPr lang="en-US" sz="4000" b="1" dirty="0" err="1"/>
              <a:t>Sajjad</a:t>
            </a:r>
            <a:r>
              <a:rPr lang="en-US" sz="4000" b="1" dirty="0"/>
              <a:t> chose to convey his messages and teachings to his Shia followers and other interested individuals through prayers and supplications. </a:t>
            </a:r>
          </a:p>
        </p:txBody>
      </p:sp>
    </p:spTree>
    <p:extLst>
      <p:ext uri="{BB962C8B-B14F-4D97-AF65-F5344CB8AC3E}">
        <p14:creationId xmlns:p14="http://schemas.microsoft.com/office/powerpoint/2010/main" val="303758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IMAM SAJJAD’S</a:t>
            </a:r>
            <a:br>
              <a:rPr lang="en-US" b="1" dirty="0"/>
            </a:br>
            <a:r>
              <a:rPr lang="en-US" b="1" dirty="0"/>
              <a:t> TREATIES OF RIGHTS</a:t>
            </a:r>
          </a:p>
        </p:txBody>
      </p:sp>
      <p:sp>
        <p:nvSpPr>
          <p:cNvPr id="3" name="Content Placeholder 2"/>
          <p:cNvSpPr>
            <a:spLocks noGrp="1"/>
          </p:cNvSpPr>
          <p:nvPr>
            <p:ph idx="1"/>
          </p:nvPr>
        </p:nvSpPr>
        <p:spPr/>
        <p:txBody>
          <a:bodyPr/>
          <a:lstStyle/>
          <a:p>
            <a:pPr lvl="0" algn="l" rtl="0"/>
            <a:r>
              <a:rPr lang="en-US" sz="4400" b="1" dirty="0"/>
              <a:t>The “Treaties of Rights” has been written in such suffocating atmosphere of oppression and injustice.</a:t>
            </a:r>
          </a:p>
          <a:p>
            <a:endParaRPr lang="en-US" dirty="0"/>
          </a:p>
        </p:txBody>
      </p:sp>
    </p:spTree>
    <p:extLst>
      <p:ext uri="{BB962C8B-B14F-4D97-AF65-F5344CB8AC3E}">
        <p14:creationId xmlns:p14="http://schemas.microsoft.com/office/powerpoint/2010/main" val="354132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1"/>
            <a:ext cx="9601196" cy="1940177"/>
          </a:xfrm>
        </p:spPr>
        <p:txBody>
          <a:bodyPr>
            <a:normAutofit fontScale="90000"/>
          </a:bodyPr>
          <a:lstStyle/>
          <a:p>
            <a:r>
              <a:rPr lang="en-US" b="1" dirty="0"/>
              <a:t>Divine Perspective on Rights based on   Logic and Reason</a:t>
            </a:r>
            <a:br>
              <a:rPr lang="en-US" dirty="0"/>
            </a:br>
            <a:endParaRPr lang="en-US" dirty="0"/>
          </a:p>
        </p:txBody>
      </p:sp>
      <p:sp>
        <p:nvSpPr>
          <p:cNvPr id="3" name="Content Placeholder 2"/>
          <p:cNvSpPr>
            <a:spLocks noGrp="1"/>
          </p:cNvSpPr>
          <p:nvPr>
            <p:ph idx="1"/>
          </p:nvPr>
        </p:nvSpPr>
        <p:spPr/>
        <p:txBody>
          <a:bodyPr>
            <a:normAutofit/>
          </a:bodyPr>
          <a:lstStyle/>
          <a:p>
            <a:pPr lvl="0" algn="l" rtl="0"/>
            <a:r>
              <a:rPr lang="en-US" sz="4000" b="1" dirty="0"/>
              <a:t>Imam </a:t>
            </a:r>
            <a:r>
              <a:rPr lang="en-US" sz="4000" b="1" dirty="0" err="1"/>
              <a:t>Sajjad</a:t>
            </a:r>
            <a:r>
              <a:rPr lang="en-US" sz="4000" b="1" dirty="0"/>
              <a:t> has considered the concept of “Rights” from a Divine perspective, based on the philosophy of ethics and moral issues. </a:t>
            </a:r>
          </a:p>
          <a:p>
            <a:pPr algn="l" rtl="0"/>
            <a:endParaRPr lang="en-US" sz="4000" b="1" dirty="0"/>
          </a:p>
        </p:txBody>
      </p:sp>
    </p:spTree>
    <p:extLst>
      <p:ext uri="{BB962C8B-B14F-4D97-AF65-F5344CB8AC3E}">
        <p14:creationId xmlns:p14="http://schemas.microsoft.com/office/powerpoint/2010/main" val="2316464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TREATIES OF RIGHTS BY IMAM SAJJAD</a:t>
            </a:r>
          </a:p>
        </p:txBody>
      </p:sp>
      <p:sp>
        <p:nvSpPr>
          <p:cNvPr id="3" name="Content Placeholder 2"/>
          <p:cNvSpPr>
            <a:spLocks noGrp="1"/>
          </p:cNvSpPr>
          <p:nvPr>
            <p:ph idx="1"/>
          </p:nvPr>
        </p:nvSpPr>
        <p:spPr>
          <a:xfrm>
            <a:off x="1295401" y="2556932"/>
            <a:ext cx="9601196" cy="3318936"/>
          </a:xfrm>
        </p:spPr>
        <p:txBody>
          <a:bodyPr>
            <a:normAutofit fontScale="92500"/>
          </a:bodyPr>
          <a:lstStyle/>
          <a:p>
            <a:pPr lvl="0" algn="l" rtl="0"/>
            <a:r>
              <a:rPr lang="en-US" b="1" dirty="0"/>
              <a:t>Imam Sajjad’s “Treaties of Rights” has divided rights into the following categories: </a:t>
            </a:r>
          </a:p>
          <a:p>
            <a:pPr lvl="0" algn="l" rtl="0"/>
            <a:r>
              <a:rPr lang="en-US" b="1" dirty="0"/>
              <a:t>1) Rights of God, </a:t>
            </a:r>
          </a:p>
          <a:p>
            <a:pPr lvl="0" algn="l" rtl="0"/>
            <a:r>
              <a:rPr lang="en-US" b="1" dirty="0"/>
              <a:t>2) Rights of People (Mother, Father, Children, Teacher, Student, relatives, neighbors, etc.), </a:t>
            </a:r>
          </a:p>
          <a:p>
            <a:pPr lvl="0" algn="l" rtl="0"/>
            <a:r>
              <a:rPr lang="en-US" b="1" dirty="0"/>
              <a:t>3) Rights of human body parts (eyes, ears, tongue, hands, feet, etc.) and </a:t>
            </a:r>
          </a:p>
          <a:p>
            <a:pPr lvl="0" algn="l" rtl="0"/>
            <a:r>
              <a:rPr lang="en-US" b="1" dirty="0"/>
              <a:t>4) Deeds and Actions (helping the poor, giving alms, praying, fasting, etc.)</a:t>
            </a:r>
          </a:p>
          <a:p>
            <a:endParaRPr lang="en-US" sz="1200" dirty="0"/>
          </a:p>
        </p:txBody>
      </p:sp>
    </p:spTree>
    <p:extLst>
      <p:ext uri="{BB962C8B-B14F-4D97-AF65-F5344CB8AC3E}">
        <p14:creationId xmlns:p14="http://schemas.microsoft.com/office/powerpoint/2010/main" val="2552323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GOD</a:t>
            </a:r>
          </a:p>
        </p:txBody>
      </p:sp>
      <p:sp>
        <p:nvSpPr>
          <p:cNvPr id="3" name="Content Placeholder 2"/>
          <p:cNvSpPr>
            <a:spLocks noGrp="1"/>
          </p:cNvSpPr>
          <p:nvPr>
            <p:ph idx="1"/>
          </p:nvPr>
        </p:nvSpPr>
        <p:spPr/>
        <p:txBody>
          <a:bodyPr>
            <a:normAutofit fontScale="92500" lnSpcReduction="20000"/>
          </a:bodyPr>
          <a:lstStyle/>
          <a:p>
            <a:pPr algn="l" rtl="0"/>
            <a:r>
              <a:rPr lang="en-US" sz="3200" b="1" dirty="0"/>
              <a:t>Imam </a:t>
            </a:r>
            <a:r>
              <a:rPr lang="en-US" sz="3200" b="1" dirty="0" err="1"/>
              <a:t>Sajjad’s</a:t>
            </a:r>
            <a:r>
              <a:rPr lang="en-US" sz="3200" b="1" dirty="0"/>
              <a:t> “Treaties of Rights”</a:t>
            </a:r>
          </a:p>
          <a:p>
            <a:pPr lvl="0" algn="l" rtl="0"/>
            <a:r>
              <a:rPr lang="en-US" sz="3200" b="1" dirty="0"/>
              <a:t>Rights of God</a:t>
            </a:r>
          </a:p>
          <a:p>
            <a:pPr algn="l" rtl="0"/>
            <a:r>
              <a:rPr lang="en-US" sz="3200" b="1" dirty="0"/>
              <a:t>The right of God to you is that you should worship Him and do not associate anyone or anything with Him. If you respect these rights sincerely, God has promised to reward you both in this world and in the Hereafter and provide you with whatever you like.</a:t>
            </a:r>
          </a:p>
          <a:p>
            <a:endParaRPr lang="en-US" dirty="0"/>
          </a:p>
        </p:txBody>
      </p:sp>
    </p:spTree>
    <p:extLst>
      <p:ext uri="{BB962C8B-B14F-4D97-AF65-F5344CB8AC3E}">
        <p14:creationId xmlns:p14="http://schemas.microsoft.com/office/powerpoint/2010/main" val="75708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THE PEOPLE</a:t>
            </a:r>
          </a:p>
        </p:txBody>
      </p:sp>
      <p:sp>
        <p:nvSpPr>
          <p:cNvPr id="3" name="Content Placeholder 2"/>
          <p:cNvSpPr>
            <a:spLocks noGrp="1"/>
          </p:cNvSpPr>
          <p:nvPr>
            <p:ph idx="1"/>
          </p:nvPr>
        </p:nvSpPr>
        <p:spPr/>
        <p:txBody>
          <a:bodyPr>
            <a:normAutofit/>
          </a:bodyPr>
          <a:lstStyle/>
          <a:p>
            <a:pPr algn="l" rtl="0"/>
            <a:r>
              <a:rPr lang="en-US" sz="3200" b="1" dirty="0"/>
              <a:t>2.1) Rights of your teacher:</a:t>
            </a:r>
          </a:p>
          <a:p>
            <a:pPr algn="l" rtl="0"/>
            <a:r>
              <a:rPr lang="en-US" sz="3200" b="1" dirty="0"/>
              <a:t> is that you should respect your teacher with dignity and honor. You should listen to him/her carefully and assist him/her in teaching by providing your intellect and thoughts in the teaching process. </a:t>
            </a:r>
          </a:p>
          <a:p>
            <a:endParaRPr lang="en-US" dirty="0"/>
          </a:p>
        </p:txBody>
      </p:sp>
    </p:spTree>
    <p:extLst>
      <p:ext uri="{BB962C8B-B14F-4D97-AF65-F5344CB8AC3E}">
        <p14:creationId xmlns:p14="http://schemas.microsoft.com/office/powerpoint/2010/main" val="216773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SPOUSE</a:t>
            </a:r>
          </a:p>
        </p:txBody>
      </p:sp>
      <p:sp>
        <p:nvSpPr>
          <p:cNvPr id="3" name="Content Placeholder 2"/>
          <p:cNvSpPr>
            <a:spLocks noGrp="1"/>
          </p:cNvSpPr>
          <p:nvPr>
            <p:ph idx="1"/>
          </p:nvPr>
        </p:nvSpPr>
        <p:spPr/>
        <p:txBody>
          <a:bodyPr>
            <a:noAutofit/>
          </a:bodyPr>
          <a:lstStyle/>
          <a:p>
            <a:pPr algn="l" rtl="0"/>
            <a:r>
              <a:rPr lang="en-US" sz="2800" b="1" dirty="0"/>
              <a:t>2.2) Rights of Spouse: </a:t>
            </a:r>
          </a:p>
          <a:p>
            <a:pPr algn="l" rtl="0"/>
            <a:r>
              <a:rPr lang="en-US" sz="2800" b="1" dirty="0"/>
              <a:t>is that you should realize that God has created your spouse so that you have a comfortable life filled with tranquility and peace of mind. Each one of you should thank God for providing you with such a blessing. You should respect each other’s rights by being kind to each other with good manners.</a:t>
            </a:r>
          </a:p>
        </p:txBody>
      </p:sp>
    </p:spTree>
    <p:extLst>
      <p:ext uri="{BB962C8B-B14F-4D97-AF65-F5344CB8AC3E}">
        <p14:creationId xmlns:p14="http://schemas.microsoft.com/office/powerpoint/2010/main" val="202574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MOTHER</a:t>
            </a:r>
          </a:p>
        </p:txBody>
      </p:sp>
      <p:sp>
        <p:nvSpPr>
          <p:cNvPr id="3" name="Content Placeholder 2"/>
          <p:cNvSpPr>
            <a:spLocks noGrp="1"/>
          </p:cNvSpPr>
          <p:nvPr>
            <p:ph idx="1"/>
          </p:nvPr>
        </p:nvSpPr>
        <p:spPr/>
        <p:txBody>
          <a:bodyPr>
            <a:normAutofit lnSpcReduction="10000"/>
          </a:bodyPr>
          <a:lstStyle/>
          <a:p>
            <a:pPr algn="l" rtl="0"/>
            <a:r>
              <a:rPr lang="en-US" sz="3600" b="1" dirty="0"/>
              <a:t>2.3) :</a:t>
            </a:r>
          </a:p>
          <a:p>
            <a:pPr algn="l" rtl="0"/>
            <a:r>
              <a:rPr lang="en-US" sz="3600" b="1" dirty="0"/>
              <a:t>You should note that your mother has protected you whole-heartedly and has carried you in a place where no one else could do so. She has breast-fed you in a way that no one else would be able to do. </a:t>
            </a:r>
          </a:p>
          <a:p>
            <a:endParaRPr lang="en-US" dirty="0"/>
          </a:p>
        </p:txBody>
      </p:sp>
    </p:spTree>
    <p:extLst>
      <p:ext uri="{BB962C8B-B14F-4D97-AF65-F5344CB8AC3E}">
        <p14:creationId xmlns:p14="http://schemas.microsoft.com/office/powerpoint/2010/main" val="293371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OPENING REMARKS</a:t>
            </a:r>
          </a:p>
        </p:txBody>
      </p:sp>
      <p:sp>
        <p:nvSpPr>
          <p:cNvPr id="4" name="Text Placeholder 3"/>
          <p:cNvSpPr>
            <a:spLocks noGrp="1"/>
          </p:cNvSpPr>
          <p:nvPr>
            <p:ph type="subTitle" idx="1"/>
          </p:nvPr>
        </p:nvSpPr>
        <p:spPr>
          <a:xfrm>
            <a:off x="2692398" y="3429000"/>
            <a:ext cx="6815669" cy="1744130"/>
          </a:xfrm>
        </p:spPr>
        <p:txBody>
          <a:bodyPr>
            <a:normAutofit fontScale="92500" lnSpcReduction="20000"/>
          </a:bodyPr>
          <a:lstStyle/>
          <a:p>
            <a:r>
              <a:rPr lang="en-US" sz="1800" dirty="0"/>
              <a:t> </a:t>
            </a:r>
          </a:p>
          <a:p>
            <a:pPr lvl="0" algn="l"/>
            <a:r>
              <a:rPr lang="en-US" sz="2400" b="1" dirty="0"/>
              <a:t>At the outset, I would like to present my thanks and appreciation to the organizers of this 2023 Conference of the Parliament of the World’s Religions for convening this world-wide Conference.</a:t>
            </a:r>
          </a:p>
          <a:p>
            <a:endParaRPr lang="en-US" sz="1800" dirty="0"/>
          </a:p>
        </p:txBody>
      </p:sp>
    </p:spTree>
    <p:extLst>
      <p:ext uri="{BB962C8B-B14F-4D97-AF65-F5344CB8AC3E}">
        <p14:creationId xmlns:p14="http://schemas.microsoft.com/office/powerpoint/2010/main" val="991987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FATHER</a:t>
            </a:r>
          </a:p>
        </p:txBody>
      </p:sp>
      <p:sp>
        <p:nvSpPr>
          <p:cNvPr id="3" name="Content Placeholder 2"/>
          <p:cNvSpPr>
            <a:spLocks noGrp="1"/>
          </p:cNvSpPr>
          <p:nvPr>
            <p:ph idx="1"/>
          </p:nvPr>
        </p:nvSpPr>
        <p:spPr/>
        <p:txBody>
          <a:bodyPr>
            <a:normAutofit/>
          </a:bodyPr>
          <a:lstStyle/>
          <a:p>
            <a:pPr algn="l" rtl="0"/>
            <a:r>
              <a:rPr lang="en-US" sz="3600" b="1" dirty="0"/>
              <a:t>2.4) :</a:t>
            </a:r>
          </a:p>
          <a:p>
            <a:pPr algn="l" rtl="0"/>
            <a:r>
              <a:rPr lang="en-US" sz="3600" b="1" dirty="0"/>
              <a:t>You should note that your father is the root and you are the branch. You should be thankful to your father for providing you with so much blessings.</a:t>
            </a:r>
          </a:p>
        </p:txBody>
      </p:sp>
    </p:spTree>
    <p:extLst>
      <p:ext uri="{BB962C8B-B14F-4D97-AF65-F5344CB8AC3E}">
        <p14:creationId xmlns:p14="http://schemas.microsoft.com/office/powerpoint/2010/main" val="2118674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CHILD</a:t>
            </a:r>
          </a:p>
        </p:txBody>
      </p:sp>
      <p:sp>
        <p:nvSpPr>
          <p:cNvPr id="3" name="Content Placeholder 2"/>
          <p:cNvSpPr>
            <a:spLocks noGrp="1"/>
          </p:cNvSpPr>
          <p:nvPr>
            <p:ph idx="1"/>
          </p:nvPr>
        </p:nvSpPr>
        <p:spPr/>
        <p:txBody>
          <a:bodyPr>
            <a:normAutofit lnSpcReduction="10000"/>
          </a:bodyPr>
          <a:lstStyle/>
          <a:p>
            <a:pPr algn="l" rtl="0"/>
            <a:r>
              <a:rPr lang="en-US" sz="3600" b="1" dirty="0"/>
              <a:t>2.5) Rights of your Child</a:t>
            </a:r>
          </a:p>
          <a:p>
            <a:pPr algn="l" rtl="0"/>
            <a:r>
              <a:rPr lang="en-US" sz="3600" b="1" dirty="0"/>
              <a:t>You should note that your child is a part of you and is always referred to you whether he does good or bad. You are responsible for raising your child in the path of Allah and with good manners and behavior.</a:t>
            </a:r>
          </a:p>
          <a:p>
            <a:endParaRPr lang="en-US" dirty="0"/>
          </a:p>
        </p:txBody>
      </p:sp>
    </p:spTree>
    <p:extLst>
      <p:ext uri="{BB962C8B-B14F-4D97-AF65-F5344CB8AC3E}">
        <p14:creationId xmlns:p14="http://schemas.microsoft.com/office/powerpoint/2010/main" val="3117473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NEIGHBOR</a:t>
            </a:r>
          </a:p>
        </p:txBody>
      </p:sp>
      <p:sp>
        <p:nvSpPr>
          <p:cNvPr id="3" name="Content Placeholder 2"/>
          <p:cNvSpPr>
            <a:spLocks noGrp="1"/>
          </p:cNvSpPr>
          <p:nvPr>
            <p:ph idx="1"/>
          </p:nvPr>
        </p:nvSpPr>
        <p:spPr>
          <a:xfrm>
            <a:off x="1312493" y="2608207"/>
            <a:ext cx="9601196" cy="3318936"/>
          </a:xfrm>
        </p:spPr>
        <p:txBody>
          <a:bodyPr>
            <a:normAutofit fontScale="92500" lnSpcReduction="10000"/>
          </a:bodyPr>
          <a:lstStyle/>
          <a:p>
            <a:pPr algn="l" rtl="0"/>
            <a:r>
              <a:rPr lang="en-US" sz="3200" b="1" dirty="0"/>
              <a:t>2.6) Rights of your neighbor</a:t>
            </a:r>
          </a:p>
          <a:p>
            <a:pPr algn="l" rtl="0"/>
            <a:r>
              <a:rPr lang="en-US" sz="3200" b="1" dirty="0"/>
              <a:t>The neighbor’s right is that you should treat him/her with dignity and respect and protect his/her belongings in his/her absence. You should help your neighbor at the time of hardship and be patient with him/her. Even if your neighbor did something wrong, you should act with forgiveness and moderation. </a:t>
            </a:r>
          </a:p>
          <a:p>
            <a:endParaRPr lang="en-US" dirty="0"/>
          </a:p>
        </p:txBody>
      </p:sp>
    </p:spTree>
    <p:extLst>
      <p:ext uri="{BB962C8B-B14F-4D97-AF65-F5344CB8AC3E}">
        <p14:creationId xmlns:p14="http://schemas.microsoft.com/office/powerpoint/2010/main" val="1917022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THE ELDERLY</a:t>
            </a:r>
          </a:p>
        </p:txBody>
      </p:sp>
      <p:sp>
        <p:nvSpPr>
          <p:cNvPr id="3" name="Content Placeholder 2"/>
          <p:cNvSpPr>
            <a:spLocks noGrp="1"/>
          </p:cNvSpPr>
          <p:nvPr>
            <p:ph idx="1"/>
          </p:nvPr>
        </p:nvSpPr>
        <p:spPr/>
        <p:txBody>
          <a:bodyPr>
            <a:normAutofit fontScale="92500"/>
          </a:bodyPr>
          <a:lstStyle/>
          <a:p>
            <a:pPr algn="l" rtl="0"/>
            <a:r>
              <a:rPr lang="en-US" sz="2800" b="1" dirty="0"/>
              <a:t>For 2.7) Rights of the elderly</a:t>
            </a:r>
          </a:p>
          <a:p>
            <a:pPr algn="l" rtl="0"/>
            <a:r>
              <a:rPr lang="en-US" sz="2800" b="1" dirty="0"/>
              <a:t>Rights of the elderly are that you should treat them with respect and if they have some Islamic virtues, you should give priority to them and honor them for that. Even if the elderly does something wrong, you should not quarrel with him/her.</a:t>
            </a:r>
          </a:p>
          <a:p>
            <a:pPr algn="l" rtl="0"/>
            <a:r>
              <a:rPr lang="en-US" sz="2800" b="1" dirty="0"/>
              <a:t>Several other examples have been mentioned by Imam Sajjad (as) in the “Treaties of Rights”.</a:t>
            </a:r>
          </a:p>
          <a:p>
            <a:endParaRPr lang="en-US" dirty="0"/>
          </a:p>
        </p:txBody>
      </p:sp>
    </p:spTree>
    <p:extLst>
      <p:ext uri="{BB962C8B-B14F-4D97-AF65-F5344CB8AC3E}">
        <p14:creationId xmlns:p14="http://schemas.microsoft.com/office/powerpoint/2010/main" val="1182266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THE BODY PARTS</a:t>
            </a:r>
          </a:p>
        </p:txBody>
      </p:sp>
      <p:sp>
        <p:nvSpPr>
          <p:cNvPr id="3" name="Content Placeholder 2"/>
          <p:cNvSpPr>
            <a:spLocks noGrp="1"/>
          </p:cNvSpPr>
          <p:nvPr>
            <p:ph idx="1"/>
          </p:nvPr>
        </p:nvSpPr>
        <p:spPr/>
        <p:txBody>
          <a:bodyPr>
            <a:normAutofit lnSpcReduction="10000"/>
          </a:bodyPr>
          <a:lstStyle/>
          <a:p>
            <a:pPr algn="l" rtl="0"/>
            <a:r>
              <a:rPr lang="en-US" sz="3600" b="1" dirty="0"/>
              <a:t>3.1) Your own right</a:t>
            </a:r>
          </a:p>
          <a:p>
            <a:pPr algn="l" rtl="0"/>
            <a:r>
              <a:rPr lang="en-US" sz="3600" b="1" dirty="0"/>
              <a:t>You should dedicate yourself to obedience to Allah and ask Him to be able to fulfill the rights of your body parts which include the rights of your tongue, ears, eyes, hands, feet, stomach, and genital organs. </a:t>
            </a:r>
          </a:p>
          <a:p>
            <a:endParaRPr lang="en-US" dirty="0"/>
          </a:p>
        </p:txBody>
      </p:sp>
    </p:spTree>
    <p:extLst>
      <p:ext uri="{BB962C8B-B14F-4D97-AF65-F5344CB8AC3E}">
        <p14:creationId xmlns:p14="http://schemas.microsoft.com/office/powerpoint/2010/main" val="1374194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THE TONGUE</a:t>
            </a:r>
          </a:p>
        </p:txBody>
      </p:sp>
      <p:sp>
        <p:nvSpPr>
          <p:cNvPr id="3" name="Content Placeholder 2"/>
          <p:cNvSpPr>
            <a:spLocks noGrp="1"/>
          </p:cNvSpPr>
          <p:nvPr>
            <p:ph idx="1"/>
          </p:nvPr>
        </p:nvSpPr>
        <p:spPr/>
        <p:txBody>
          <a:bodyPr>
            <a:normAutofit fontScale="92500" lnSpcReduction="20000"/>
          </a:bodyPr>
          <a:lstStyle/>
          <a:p>
            <a:pPr algn="l" rtl="0"/>
            <a:r>
              <a:rPr lang="en-US" sz="3200" b="1" dirty="0"/>
              <a:t>3.2) Right of the Tongue</a:t>
            </a:r>
          </a:p>
          <a:p>
            <a:pPr algn="l" rtl="0"/>
            <a:r>
              <a:rPr lang="en-US" sz="3200" b="1" dirty="0"/>
              <a:t>Is that you should respect your tongue by keeping it from bad language and make it a habit of using the right language. Use your tongue only when some benefits for your religion or your worldly life are involved. You should protect your tongue from vain language because your tongue is a sign of your intellect and good manners.</a:t>
            </a:r>
          </a:p>
          <a:p>
            <a:endParaRPr lang="en-US" dirty="0"/>
          </a:p>
        </p:txBody>
      </p:sp>
    </p:spTree>
    <p:extLst>
      <p:ext uri="{BB962C8B-B14F-4D97-AF65-F5344CB8AC3E}">
        <p14:creationId xmlns:p14="http://schemas.microsoft.com/office/powerpoint/2010/main" val="559892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THE EARS</a:t>
            </a:r>
          </a:p>
        </p:txBody>
      </p:sp>
      <p:sp>
        <p:nvSpPr>
          <p:cNvPr id="3" name="Content Placeholder 2"/>
          <p:cNvSpPr>
            <a:spLocks noGrp="1"/>
          </p:cNvSpPr>
          <p:nvPr>
            <p:ph idx="1"/>
          </p:nvPr>
        </p:nvSpPr>
        <p:spPr/>
        <p:txBody>
          <a:bodyPr/>
          <a:lstStyle/>
          <a:p>
            <a:pPr algn="l" rtl="0"/>
            <a:r>
              <a:rPr lang="en-US" sz="3600" b="1" dirty="0"/>
              <a:t>3.3) Rights of Ears</a:t>
            </a:r>
          </a:p>
          <a:p>
            <a:pPr algn="l" rtl="0"/>
            <a:r>
              <a:rPr lang="en-US" sz="3600" b="1" dirty="0"/>
              <a:t>Your ears are the gateway to your heart. Therefore, keep it away from listening to what has no benefits for you in this world and in the Hereafter. </a:t>
            </a:r>
          </a:p>
          <a:p>
            <a:endParaRPr lang="en-US" dirty="0"/>
          </a:p>
        </p:txBody>
      </p:sp>
    </p:spTree>
    <p:extLst>
      <p:ext uri="{BB962C8B-B14F-4D97-AF65-F5344CB8AC3E}">
        <p14:creationId xmlns:p14="http://schemas.microsoft.com/office/powerpoint/2010/main" val="2022465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THE EYES</a:t>
            </a:r>
          </a:p>
        </p:txBody>
      </p:sp>
      <p:sp>
        <p:nvSpPr>
          <p:cNvPr id="3" name="Content Placeholder 2"/>
          <p:cNvSpPr>
            <a:spLocks noGrp="1"/>
          </p:cNvSpPr>
          <p:nvPr>
            <p:ph idx="1"/>
          </p:nvPr>
        </p:nvSpPr>
        <p:spPr/>
        <p:txBody>
          <a:bodyPr/>
          <a:lstStyle/>
          <a:p>
            <a:pPr algn="l" rtl="0"/>
            <a:r>
              <a:rPr lang="en-US" sz="3600" b="1" dirty="0"/>
              <a:t>3.4) Rights of Eyes</a:t>
            </a:r>
          </a:p>
          <a:p>
            <a:pPr algn="l" rtl="0"/>
            <a:r>
              <a:rPr lang="en-US" sz="3600" b="1" dirty="0"/>
              <a:t>You should not use your eyes to watch scenes which are forbidden according to the religious laws (Sharia). Your eyes are tools for learning and increasing your insight.</a:t>
            </a:r>
          </a:p>
          <a:p>
            <a:endParaRPr lang="en-US" dirty="0"/>
          </a:p>
        </p:txBody>
      </p:sp>
    </p:spTree>
    <p:extLst>
      <p:ext uri="{BB962C8B-B14F-4D97-AF65-F5344CB8AC3E}">
        <p14:creationId xmlns:p14="http://schemas.microsoft.com/office/powerpoint/2010/main" val="2619509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THE HANDS</a:t>
            </a:r>
          </a:p>
        </p:txBody>
      </p:sp>
      <p:sp>
        <p:nvSpPr>
          <p:cNvPr id="3" name="Content Placeholder 2"/>
          <p:cNvSpPr>
            <a:spLocks noGrp="1"/>
          </p:cNvSpPr>
          <p:nvPr>
            <p:ph idx="1"/>
          </p:nvPr>
        </p:nvSpPr>
        <p:spPr/>
        <p:txBody>
          <a:bodyPr>
            <a:normAutofit fontScale="92500" lnSpcReduction="20000"/>
          </a:bodyPr>
          <a:lstStyle/>
          <a:p>
            <a:pPr algn="l" rtl="0"/>
            <a:r>
              <a:rPr lang="en-US" sz="3000" b="1" dirty="0"/>
              <a:t>3.5) Rights of Hands</a:t>
            </a:r>
          </a:p>
          <a:p>
            <a:pPr algn="l" rtl="0"/>
            <a:r>
              <a:rPr lang="en-US" sz="3000" b="1" dirty="0"/>
              <a:t>Your hands should be used in order to reach whatever is permissible to you. If you don’t observe the right of the hands, you will be confronted with blame in this world and punishment in the Hereafter. If you use your hands in the path of Allah’ satisfaction and prevent it from any wrongdoings, you have acted wisely in this world and you will be rewarded in the Hereafter.</a:t>
            </a:r>
          </a:p>
          <a:p>
            <a:endParaRPr lang="en-US" dirty="0"/>
          </a:p>
        </p:txBody>
      </p:sp>
    </p:spTree>
    <p:extLst>
      <p:ext uri="{BB962C8B-B14F-4D97-AF65-F5344CB8AC3E}">
        <p14:creationId xmlns:p14="http://schemas.microsoft.com/office/powerpoint/2010/main" val="4091052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THE FEET</a:t>
            </a:r>
          </a:p>
        </p:txBody>
      </p:sp>
      <p:sp>
        <p:nvSpPr>
          <p:cNvPr id="3" name="Content Placeholder 2"/>
          <p:cNvSpPr>
            <a:spLocks noGrp="1"/>
          </p:cNvSpPr>
          <p:nvPr>
            <p:ph idx="1"/>
          </p:nvPr>
        </p:nvSpPr>
        <p:spPr/>
        <p:txBody>
          <a:bodyPr>
            <a:noAutofit/>
          </a:bodyPr>
          <a:lstStyle/>
          <a:p>
            <a:pPr algn="l" rtl="0"/>
            <a:r>
              <a:rPr lang="en-US" b="1" dirty="0"/>
              <a:t>3.6) Your Feet</a:t>
            </a:r>
          </a:p>
          <a:p>
            <a:pPr algn="l" rtl="0"/>
            <a:r>
              <a:rPr lang="en-US" b="1" dirty="0"/>
              <a:t>Right of the feet is that you should not use them in the wrong path. Your feet are to carry you in the path of religion and development. </a:t>
            </a:r>
          </a:p>
          <a:p>
            <a:pPr algn="l" rtl="0"/>
            <a:r>
              <a:rPr lang="en-US" b="1" dirty="0"/>
              <a:t>3.7) Your Stomach</a:t>
            </a:r>
          </a:p>
          <a:p>
            <a:pPr algn="l" rtl="0"/>
            <a:r>
              <a:rPr lang="en-US" b="1" dirty="0"/>
              <a:t>The right of your stomach is to place permissible food (Halal) in it and avoid what is forbidden. Even for the permissible food, you should eat moderately and avoid filling your stomach excessively because gluttony prevents you from active participation in fulfilling your duties</a:t>
            </a:r>
          </a:p>
        </p:txBody>
      </p:sp>
    </p:spTree>
    <p:extLst>
      <p:ext uri="{BB962C8B-B14F-4D97-AF65-F5344CB8AC3E}">
        <p14:creationId xmlns:p14="http://schemas.microsoft.com/office/powerpoint/2010/main" val="13197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Human Rights in</a:t>
            </a:r>
            <a:br>
              <a:rPr lang="en-US" b="1" dirty="0"/>
            </a:br>
            <a:r>
              <a:rPr lang="en-US" b="1" dirty="0"/>
              <a:t>2023 Conference of </a:t>
            </a:r>
            <a:r>
              <a:rPr lang="en-US" b="1" dirty="0" err="1"/>
              <a:t>PoWR</a:t>
            </a:r>
            <a:endParaRPr lang="en-US" b="1" dirty="0"/>
          </a:p>
        </p:txBody>
      </p:sp>
      <p:sp>
        <p:nvSpPr>
          <p:cNvPr id="3" name="Content Placeholder 2"/>
          <p:cNvSpPr>
            <a:spLocks noGrp="1"/>
          </p:cNvSpPr>
          <p:nvPr>
            <p:ph idx="1"/>
          </p:nvPr>
        </p:nvSpPr>
        <p:spPr>
          <a:xfrm>
            <a:off x="1295400" y="2556932"/>
            <a:ext cx="9606607" cy="3438515"/>
          </a:xfrm>
        </p:spPr>
        <p:txBody>
          <a:bodyPr>
            <a:normAutofit fontScale="92500" lnSpcReduction="10000"/>
          </a:bodyPr>
          <a:lstStyle/>
          <a:p>
            <a:pPr lvl="0" algn="l" rtl="0"/>
            <a:r>
              <a:rPr lang="en-US" sz="3200" b="1" dirty="0"/>
              <a:t>The Parliament of the World’s Religions which is the oldest, the largest, and the most inclusive gathering of people of all faith and traditions has a great task of interfaith dialogue and coexistence between different religions. Focus of this Workshop:</a:t>
            </a:r>
          </a:p>
          <a:p>
            <a:pPr lvl="0" algn="l" rtl="0"/>
            <a:r>
              <a:rPr lang="en-US" sz="3900" b="1" dirty="0"/>
              <a:t>Consideration of Human Rights from Different Perspectives</a:t>
            </a:r>
          </a:p>
          <a:p>
            <a:pPr algn="l" rtl="0"/>
            <a:endParaRPr lang="en-US" dirty="0"/>
          </a:p>
        </p:txBody>
      </p:sp>
    </p:spTree>
    <p:extLst>
      <p:ext uri="{BB962C8B-B14F-4D97-AF65-F5344CB8AC3E}">
        <p14:creationId xmlns:p14="http://schemas.microsoft.com/office/powerpoint/2010/main" val="158088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GENITAL ORGANS</a:t>
            </a:r>
          </a:p>
        </p:txBody>
      </p:sp>
      <p:sp>
        <p:nvSpPr>
          <p:cNvPr id="3" name="Content Placeholder 2"/>
          <p:cNvSpPr>
            <a:spLocks noGrp="1"/>
          </p:cNvSpPr>
          <p:nvPr>
            <p:ph idx="1"/>
          </p:nvPr>
        </p:nvSpPr>
        <p:spPr/>
        <p:txBody>
          <a:bodyPr>
            <a:normAutofit lnSpcReduction="10000"/>
          </a:bodyPr>
          <a:lstStyle/>
          <a:p>
            <a:pPr algn="l" rtl="0"/>
            <a:r>
              <a:rPr lang="en-US" sz="3600" b="1" dirty="0"/>
              <a:t>3.7) Rights of genital organs</a:t>
            </a:r>
          </a:p>
          <a:p>
            <a:pPr algn="l" rtl="0"/>
            <a:r>
              <a:rPr lang="en-US" sz="3600" b="1" dirty="0"/>
              <a:t>In this regard, you should protect yourself and your body from the forbidden things. Remember death at all times. Fear God and emphasize on piety so that Allah shall help you to overcome all difficulties. </a:t>
            </a:r>
          </a:p>
          <a:p>
            <a:endParaRPr lang="en-US" dirty="0"/>
          </a:p>
        </p:txBody>
      </p:sp>
    </p:spTree>
    <p:extLst>
      <p:ext uri="{BB962C8B-B14F-4D97-AF65-F5344CB8AC3E}">
        <p14:creationId xmlns:p14="http://schemas.microsoft.com/office/powerpoint/2010/main" val="112746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OF DEED AND ACTIONS</a:t>
            </a:r>
          </a:p>
        </p:txBody>
      </p:sp>
      <p:sp>
        <p:nvSpPr>
          <p:cNvPr id="3" name="Content Placeholder 2"/>
          <p:cNvSpPr>
            <a:spLocks noGrp="1"/>
          </p:cNvSpPr>
          <p:nvPr>
            <p:ph idx="1"/>
          </p:nvPr>
        </p:nvSpPr>
        <p:spPr/>
        <p:txBody>
          <a:bodyPr>
            <a:normAutofit fontScale="85000" lnSpcReduction="10000"/>
          </a:bodyPr>
          <a:lstStyle/>
          <a:p>
            <a:pPr algn="l" rtl="0"/>
            <a:r>
              <a:rPr lang="en-US" sz="3200" b="1" dirty="0"/>
              <a:t>In addition to the previous categories of rights, the rights of our actions are also considered by Imam Sajjad as follows:</a:t>
            </a:r>
          </a:p>
          <a:p>
            <a:pPr algn="l" rtl="0"/>
            <a:r>
              <a:rPr lang="en-US" sz="3200" b="1" dirty="0"/>
              <a:t>4.1) Right of the Prayers</a:t>
            </a:r>
          </a:p>
          <a:p>
            <a:pPr algn="l" rtl="0"/>
            <a:r>
              <a:rPr lang="en-US" sz="3200" b="1" dirty="0"/>
              <a:t>Right of the prayer is that you realize that you are standing before Allah. Therefore, you should feel humble, submissive and fearful while you are performing your prayers. </a:t>
            </a:r>
          </a:p>
          <a:p>
            <a:endParaRPr lang="en-US" dirty="0"/>
          </a:p>
        </p:txBody>
      </p:sp>
    </p:spTree>
    <p:extLst>
      <p:ext uri="{BB962C8B-B14F-4D97-AF65-F5344CB8AC3E}">
        <p14:creationId xmlns:p14="http://schemas.microsoft.com/office/powerpoint/2010/main" val="2856217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FASTING</a:t>
            </a:r>
          </a:p>
        </p:txBody>
      </p:sp>
      <p:sp>
        <p:nvSpPr>
          <p:cNvPr id="3" name="Content Placeholder 2"/>
          <p:cNvSpPr>
            <a:spLocks noGrp="1"/>
          </p:cNvSpPr>
          <p:nvPr>
            <p:ph idx="1"/>
          </p:nvPr>
        </p:nvSpPr>
        <p:spPr/>
        <p:txBody>
          <a:bodyPr>
            <a:normAutofit fontScale="77500" lnSpcReduction="20000"/>
          </a:bodyPr>
          <a:lstStyle/>
          <a:p>
            <a:pPr algn="l" rtl="0"/>
            <a:r>
              <a:rPr lang="en-US" sz="3300" b="1" dirty="0"/>
              <a:t>4.2) Fasting</a:t>
            </a:r>
          </a:p>
          <a:p>
            <a:pPr algn="l" rtl="0"/>
            <a:r>
              <a:rPr lang="en-US" sz="3300" b="1" dirty="0"/>
              <a:t>Right of fasting is that you realize that it is a guard and curtain before your tongue, ears, eyes, and vain desires for protecting you from the fire of the Hell. </a:t>
            </a:r>
          </a:p>
          <a:p>
            <a:pPr algn="l" rtl="0"/>
            <a:r>
              <a:rPr lang="en-US" sz="3300" b="1" dirty="0"/>
              <a:t>For the rights of deeds and actions other examples have been mentioned in the “Treaties of Rights” by Imam </a:t>
            </a:r>
            <a:r>
              <a:rPr lang="en-US" sz="3300" b="1" dirty="0" err="1"/>
              <a:t>Sajjad</a:t>
            </a:r>
            <a:r>
              <a:rPr lang="en-US" sz="3300" b="1" dirty="0"/>
              <a:t> (as).</a:t>
            </a:r>
          </a:p>
          <a:p>
            <a:pPr marL="0" indent="0" algn="l" rtl="0">
              <a:buNone/>
            </a:pPr>
            <a:r>
              <a:rPr lang="en-US" sz="3300" b="1" dirty="0"/>
              <a:t> </a:t>
            </a:r>
          </a:p>
          <a:p>
            <a:endParaRPr lang="en-US" dirty="0"/>
          </a:p>
        </p:txBody>
      </p:sp>
    </p:spTree>
    <p:extLst>
      <p:ext uri="{BB962C8B-B14F-4D97-AF65-F5344CB8AC3E}">
        <p14:creationId xmlns:p14="http://schemas.microsoft.com/office/powerpoint/2010/main" val="3759751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F508-2873-4DE7-9FA2-CACF91697C61}"/>
              </a:ext>
            </a:extLst>
          </p:cNvPr>
          <p:cNvSpPr>
            <a:spLocks noGrp="1"/>
          </p:cNvSpPr>
          <p:nvPr>
            <p:ph type="title"/>
          </p:nvPr>
        </p:nvSpPr>
        <p:spPr/>
        <p:txBody>
          <a:bodyPr/>
          <a:lstStyle/>
          <a:p>
            <a:r>
              <a:rPr lang="en-US" dirty="0"/>
              <a:t>Summary of Treaties of Rights</a:t>
            </a:r>
          </a:p>
        </p:txBody>
      </p:sp>
      <p:sp>
        <p:nvSpPr>
          <p:cNvPr id="3" name="Content Placeholder 2">
            <a:extLst>
              <a:ext uri="{FF2B5EF4-FFF2-40B4-BE49-F238E27FC236}">
                <a16:creationId xmlns:a16="http://schemas.microsoft.com/office/drawing/2014/main" id="{44A03049-28C2-4A32-9B60-77F6A8337963}"/>
              </a:ext>
            </a:extLst>
          </p:cNvPr>
          <p:cNvSpPr>
            <a:spLocks noGrp="1"/>
          </p:cNvSpPr>
          <p:nvPr>
            <p:ph idx="1"/>
          </p:nvPr>
        </p:nvSpPr>
        <p:spPr/>
        <p:txBody>
          <a:bodyPr/>
          <a:lstStyle/>
          <a:p>
            <a:pPr algn="l" rtl="0"/>
            <a:r>
              <a:rPr lang="en-US" dirty="0"/>
              <a:t>Imam Sajjad has specified Rights of God (Creator of man and all other creatures) and rights of human beings from a Divine Perspective.</a:t>
            </a:r>
          </a:p>
          <a:p>
            <a:pPr algn="l" rtl="0"/>
            <a:r>
              <a:rPr lang="en-US" dirty="0"/>
              <a:t>The comparison between the Treaties of Rights and Universal Declaration of Human Rights (UDHR) makes a clear distinction between the two approaches to human rights (from a Divine perspective and from the minds of selected human beings and thoughts)</a:t>
            </a:r>
          </a:p>
        </p:txBody>
      </p:sp>
    </p:spTree>
    <p:extLst>
      <p:ext uri="{BB962C8B-B14F-4D97-AF65-F5344CB8AC3E}">
        <p14:creationId xmlns:p14="http://schemas.microsoft.com/office/powerpoint/2010/main" val="1337758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r>
              <a:rPr lang="en-US" sz="3100" b="1" dirty="0"/>
              <a:t>THE UNIVERSAL DECLARATION OF HUMAN RIGHTS</a:t>
            </a:r>
            <a:endParaRPr lang="fa-IR" b="1" dirty="0"/>
          </a:p>
        </p:txBody>
      </p:sp>
      <p:sp>
        <p:nvSpPr>
          <p:cNvPr id="4" name="Text Placeholder 3"/>
          <p:cNvSpPr>
            <a:spLocks noGrp="1"/>
          </p:cNvSpPr>
          <p:nvPr>
            <p:ph type="body" sz="half" idx="2"/>
          </p:nvPr>
        </p:nvSpPr>
        <p:spPr>
          <a:xfrm>
            <a:off x="1293811" y="3031064"/>
            <a:ext cx="3718455" cy="2963335"/>
          </a:xfrm>
        </p:spPr>
        <p:txBody>
          <a:bodyPr>
            <a:noAutofit/>
          </a:bodyPr>
          <a:lstStyle/>
          <a:p>
            <a:pPr algn="l"/>
            <a:r>
              <a:rPr lang="en-US" sz="1800" b="1" dirty="0"/>
              <a:t>The Universal Declaration of Human Rights (UDHR) is a milestone document in the history of human rights. Drafted by representatives with different legal and cultural backgrounds from all regions of the world, it set out, for the first time, fundamental human rights to be universally protected</a:t>
            </a:r>
            <a:endParaRPr lang="fa-IR" sz="1800" b="1" dirty="0"/>
          </a:p>
        </p:txBody>
      </p:sp>
      <p:pic>
        <p:nvPicPr>
          <p:cNvPr id="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0300" y="1388534"/>
            <a:ext cx="3835399" cy="4110566"/>
          </a:xfrm>
        </p:spPr>
      </p:pic>
    </p:spTree>
    <p:extLst>
      <p:ext uri="{BB962C8B-B14F-4D97-AF65-F5344CB8AC3E}">
        <p14:creationId xmlns:p14="http://schemas.microsoft.com/office/powerpoint/2010/main" val="2566422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UNIVERSAL DECLARATION OF HUMAN RIGHTS</a:t>
            </a:r>
            <a:endParaRPr lang="fa-IR" b="1" dirty="0"/>
          </a:p>
        </p:txBody>
      </p:sp>
      <p:sp>
        <p:nvSpPr>
          <p:cNvPr id="3" name="Content Placeholder 2"/>
          <p:cNvSpPr>
            <a:spLocks noGrp="1"/>
          </p:cNvSpPr>
          <p:nvPr>
            <p:ph idx="1"/>
          </p:nvPr>
        </p:nvSpPr>
        <p:spPr>
          <a:xfrm>
            <a:off x="1366887" y="2461846"/>
            <a:ext cx="9529710" cy="3414022"/>
          </a:xfrm>
        </p:spPr>
        <p:txBody>
          <a:bodyPr>
            <a:noAutofit/>
          </a:bodyPr>
          <a:lstStyle/>
          <a:p>
            <a:pPr marL="248476" indent="-248476" algn="l" defTabSz="786384" rtl="0">
              <a:spcBef>
                <a:spcPts val="1032"/>
              </a:spcBef>
              <a:spcAft>
                <a:spcPts val="172"/>
              </a:spcAft>
              <a:buFont typeface="Arial" panose="020B0604020202020204" pitchFamily="34" charset="0"/>
              <a:buChar char="•"/>
            </a:pPr>
            <a:r>
              <a:rPr lang="en-GB" sz="2000" b="1" dirty="0">
                <a:solidFill>
                  <a:schemeClr val="tx1"/>
                </a:solidFill>
              </a:rPr>
              <a:t>Is universal in insight but fails its mission to be particular in implementation.</a:t>
            </a:r>
          </a:p>
          <a:p>
            <a:pPr marL="248476" indent="-248476" algn="l" defTabSz="786384" rtl="0">
              <a:spcBef>
                <a:spcPts val="1032"/>
              </a:spcBef>
              <a:spcAft>
                <a:spcPts val="172"/>
              </a:spcAft>
              <a:buFont typeface="Arial" panose="020B0604020202020204" pitchFamily="34" charset="0"/>
              <a:buChar char="•"/>
            </a:pPr>
            <a:r>
              <a:rPr lang="en-GB" sz="2000" b="1" dirty="0">
                <a:solidFill>
                  <a:schemeClr val="tx1"/>
                </a:solidFill>
              </a:rPr>
              <a:t>The main eight ratifiers of the UDHR were the representatives of 18 countries from certain countries</a:t>
            </a:r>
          </a:p>
          <a:p>
            <a:pPr marL="248476" indent="-248476" algn="l" defTabSz="786384" rtl="0">
              <a:spcBef>
                <a:spcPts val="1032"/>
              </a:spcBef>
              <a:spcAft>
                <a:spcPts val="172"/>
              </a:spcAft>
              <a:buFont typeface="Arial" panose="020B0604020202020204" pitchFamily="34" charset="0"/>
              <a:buChar char="•"/>
            </a:pPr>
            <a:r>
              <a:rPr lang="en-GB" sz="2000" b="1" dirty="0">
                <a:solidFill>
                  <a:schemeClr val="tx1"/>
                </a:solidFill>
              </a:rPr>
              <a:t>Despite the multiple authorship of the UDHR, particularism was not achieved.</a:t>
            </a:r>
          </a:p>
          <a:p>
            <a:pPr marL="248476" indent="-248476" algn="l" defTabSz="786384" rtl="0">
              <a:spcBef>
                <a:spcPts val="1032"/>
              </a:spcBef>
              <a:spcAft>
                <a:spcPts val="172"/>
              </a:spcAft>
              <a:buFont typeface="Arial" panose="020B0604020202020204" pitchFamily="34" charset="0"/>
              <a:buChar char="•"/>
            </a:pPr>
            <a:r>
              <a:rPr lang="en-GB" sz="2000" b="1" dirty="0">
                <a:solidFill>
                  <a:schemeClr val="tx1"/>
                </a:solidFill>
              </a:rPr>
              <a:t>Use of abstract terms </a:t>
            </a:r>
            <a:r>
              <a:rPr lang="en-GB" sz="2000" b="1" dirty="0">
                <a:solidFill>
                  <a:schemeClr val="tx1"/>
                </a:solidFill>
                <a:sym typeface="Wingdings" panose="05000000000000000000" pitchFamily="2" charset="2"/>
              </a:rPr>
              <a:t></a:t>
            </a:r>
            <a:r>
              <a:rPr lang="en-GB" sz="2000" b="1" dirty="0">
                <a:solidFill>
                  <a:schemeClr val="tx1"/>
                </a:solidFill>
              </a:rPr>
              <a:t> results in ambiguity and multiple interpretations</a:t>
            </a:r>
            <a:endParaRPr lang="en-GB" sz="2000" b="1" dirty="0">
              <a:solidFill>
                <a:schemeClr val="tx1"/>
              </a:solidFill>
              <a:sym typeface="Wingdings" panose="05000000000000000000" pitchFamily="2" charset="2"/>
            </a:endParaRPr>
          </a:p>
          <a:p>
            <a:pPr marL="248476" indent="-248476" algn="l" defTabSz="786384" rtl="0">
              <a:spcBef>
                <a:spcPts val="1032"/>
              </a:spcBef>
              <a:spcAft>
                <a:spcPts val="172"/>
              </a:spcAft>
              <a:buFont typeface="Arial" panose="020B0604020202020204" pitchFamily="34" charset="0"/>
              <a:buChar char="•"/>
            </a:pPr>
            <a:r>
              <a:rPr lang="en-US" sz="2000" b="1" dirty="0">
                <a:latin typeface="Tw Cen MT" panose="020B0602020104020603" pitchFamily="34" charset="0"/>
                <a:sym typeface="Wingdings" panose="05000000000000000000" pitchFamily="2" charset="2"/>
              </a:rPr>
              <a:t>Contains both conditional and absolute rights.</a:t>
            </a:r>
          </a:p>
          <a:p>
            <a:pPr marL="248476" indent="-248476" algn="l" defTabSz="786384" rtl="0">
              <a:spcBef>
                <a:spcPts val="1032"/>
              </a:spcBef>
              <a:spcAft>
                <a:spcPts val="172"/>
              </a:spcAft>
              <a:buFont typeface="Arial" panose="020B0604020202020204" pitchFamily="34" charset="0"/>
              <a:buChar char="•"/>
            </a:pPr>
            <a:r>
              <a:rPr lang="en-US" sz="2000" b="1" dirty="0">
                <a:latin typeface="Tw Cen MT" panose="020B0602020104020603" pitchFamily="34" charset="0"/>
              </a:rPr>
              <a:t>The use of indefinite pronouns, like everyone and no one, in the UDHR is what has made it a less authoritative announcement of rights and more ambiguous in terms of implementation</a:t>
            </a:r>
          </a:p>
        </p:txBody>
      </p:sp>
    </p:spTree>
    <p:extLst>
      <p:ext uri="{BB962C8B-B14F-4D97-AF65-F5344CB8AC3E}">
        <p14:creationId xmlns:p14="http://schemas.microsoft.com/office/powerpoint/2010/main" val="3266410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Imam </a:t>
            </a:r>
            <a:r>
              <a:rPr lang="en-US" b="1" dirty="0" err="1"/>
              <a:t>Sajjad’s</a:t>
            </a:r>
            <a:r>
              <a:rPr lang="en-US" b="1" dirty="0"/>
              <a:t> </a:t>
            </a:r>
            <a:r>
              <a:rPr lang="en-US" b="1" i="1" dirty="0"/>
              <a:t>Rights Treatise</a:t>
            </a:r>
            <a:endParaRPr lang="fa-IR" b="1" dirty="0"/>
          </a:p>
        </p:txBody>
      </p:sp>
      <p:sp>
        <p:nvSpPr>
          <p:cNvPr id="3" name="Content Placeholder 2"/>
          <p:cNvSpPr>
            <a:spLocks noGrp="1"/>
          </p:cNvSpPr>
          <p:nvPr>
            <p:ph idx="1"/>
          </p:nvPr>
        </p:nvSpPr>
        <p:spPr>
          <a:xfrm>
            <a:off x="1295401" y="2556932"/>
            <a:ext cx="9601196" cy="3513930"/>
          </a:xfrm>
        </p:spPr>
        <p:txBody>
          <a:bodyPr>
            <a:normAutofit fontScale="92500" lnSpcReduction="20000"/>
          </a:bodyPr>
          <a:lstStyle/>
          <a:p>
            <a:pPr marL="344488" indent="-344488" algn="l" rtl="0">
              <a:spcBef>
                <a:spcPts val="600"/>
              </a:spcBef>
              <a:spcAft>
                <a:spcPts val="0"/>
              </a:spcAft>
              <a:buFont typeface="Arial" panose="020B0604020202020204" pitchFamily="34" charset="0"/>
              <a:buChar char="•"/>
            </a:pPr>
            <a:r>
              <a:rPr lang="en-GB" sz="2000" b="1" dirty="0">
                <a:latin typeface="Tw Cen MT" panose="020B0602020104020603" pitchFamily="34" charset="0"/>
                <a:ea typeface="Calibri" panose="020F0502020204030204" pitchFamily="34" charset="0"/>
              </a:rPr>
              <a:t>Written in a style that is closely related to actual issues of life.</a:t>
            </a:r>
            <a:endParaRPr lang="en-GB" sz="2000" b="1" dirty="0">
              <a:latin typeface="Tw Cen MT" panose="020B0602020104020603" pitchFamily="34" charset="0"/>
            </a:endParaRPr>
          </a:p>
          <a:p>
            <a:pPr marL="344488" indent="-344488" algn="l" rtl="0">
              <a:spcBef>
                <a:spcPts val="600"/>
              </a:spcBef>
              <a:spcAft>
                <a:spcPts val="0"/>
              </a:spcAft>
              <a:buFont typeface="Arial" panose="020B0604020202020204" pitchFamily="34" charset="0"/>
              <a:buChar char="•"/>
            </a:pPr>
            <a:r>
              <a:rPr lang="en-GB" sz="2000" b="1" dirty="0">
                <a:latin typeface="Tw Cen MT" panose="020B0602020104020603" pitchFamily="34" charset="0"/>
              </a:rPr>
              <a:t>Is not based on nation states and their boundaries, but on human nature and philosophy of moral and ethical norms and values as identified by God.</a:t>
            </a:r>
          </a:p>
          <a:p>
            <a:pPr marL="344488" indent="-344488" algn="l" rtl="0">
              <a:spcBef>
                <a:spcPts val="600"/>
              </a:spcBef>
              <a:spcAft>
                <a:spcPts val="0"/>
              </a:spcAft>
              <a:buFont typeface="Arial" panose="020B0604020202020204" pitchFamily="34" charset="0"/>
              <a:buChar char="•"/>
            </a:pPr>
            <a:r>
              <a:rPr lang="en-GB" sz="2000" b="1" dirty="0">
                <a:latin typeface="Tw Cen MT" panose="020B0602020104020603" pitchFamily="34" charset="0"/>
                <a:ea typeface="Calibri" panose="020F0502020204030204" pitchFamily="34" charset="0"/>
              </a:rPr>
              <a:t>Avoids abstract terms </a:t>
            </a:r>
          </a:p>
          <a:p>
            <a:pPr marL="344488" indent="-344488" algn="l" rtl="0">
              <a:spcBef>
                <a:spcPts val="600"/>
              </a:spcBef>
              <a:spcAft>
                <a:spcPts val="0"/>
              </a:spcAft>
              <a:buFont typeface="Arial" panose="020B0604020202020204" pitchFamily="34" charset="0"/>
              <a:buChar char="•"/>
            </a:pPr>
            <a:r>
              <a:rPr lang="en-GB" sz="2000" b="1" dirty="0">
                <a:latin typeface="Tw Cen MT" panose="020B0602020104020603" pitchFamily="34" charset="0"/>
                <a:ea typeface="Calibri" panose="020F0502020204030204" pitchFamily="34" charset="0"/>
              </a:rPr>
              <a:t>The organization of the </a:t>
            </a:r>
            <a:r>
              <a:rPr lang="en-GB" sz="2000" b="1" i="1" dirty="0">
                <a:solidFill>
                  <a:srgbClr val="000000"/>
                </a:solidFill>
                <a:latin typeface="Tw Cen MT" panose="020B0602020104020603" pitchFamily="34" charset="0"/>
                <a:ea typeface="Calibri" panose="020F0502020204030204" pitchFamily="34" charset="0"/>
              </a:rPr>
              <a:t>Rights Treatise</a:t>
            </a:r>
            <a:r>
              <a:rPr lang="en-GB" sz="2000" b="1" dirty="0">
                <a:latin typeface="Tw Cen MT" panose="020B0602020104020603" pitchFamily="34" charset="0"/>
                <a:ea typeface="Calibri" panose="020F0502020204030204" pitchFamily="34" charset="0"/>
              </a:rPr>
              <a:t> </a:t>
            </a:r>
            <a:r>
              <a:rPr lang="en-GB" sz="2000" b="1" dirty="0">
                <a:latin typeface="Tw Cen MT" panose="020B0602020104020603" pitchFamily="34" charset="0"/>
                <a:ea typeface="Calibri" panose="020F0502020204030204" pitchFamily="34" charset="0"/>
                <a:sym typeface="Wingdings" panose="05000000000000000000" pitchFamily="2" charset="2"/>
              </a:rPr>
              <a:t></a:t>
            </a:r>
            <a:r>
              <a:rPr lang="en-GB" sz="2000" b="1" dirty="0">
                <a:latin typeface="Tw Cen MT" panose="020B0602020104020603" pitchFamily="34" charset="0"/>
                <a:ea typeface="Calibri" panose="020F0502020204030204" pitchFamily="34" charset="0"/>
              </a:rPr>
              <a:t> starts with the rights of the individual human being and moves to social rights.</a:t>
            </a:r>
          </a:p>
          <a:p>
            <a:pPr marL="344488" indent="-344488" algn="l" rtl="0">
              <a:spcBef>
                <a:spcPts val="600"/>
              </a:spcBef>
              <a:spcAft>
                <a:spcPts val="0"/>
              </a:spcAft>
              <a:buFont typeface="Arial" panose="020B0604020202020204" pitchFamily="34" charset="0"/>
              <a:buChar char="•"/>
            </a:pPr>
            <a:r>
              <a:rPr lang="en-GB" sz="2000" b="1" dirty="0">
                <a:latin typeface="Tw Cen MT" panose="020B0602020104020603" pitchFamily="34" charset="0"/>
              </a:rPr>
              <a:t>Tone </a:t>
            </a:r>
            <a:r>
              <a:rPr lang="en-GB" sz="2000" b="1" dirty="0">
                <a:latin typeface="Tw Cen MT" panose="020B0602020104020603" pitchFamily="34" charset="0"/>
                <a:sym typeface="Wingdings" panose="05000000000000000000" pitchFamily="2" charset="2"/>
              </a:rPr>
              <a:t> persuasive</a:t>
            </a:r>
          </a:p>
          <a:p>
            <a:pPr marL="344488" indent="-344488" algn="l" rtl="0">
              <a:spcBef>
                <a:spcPts val="600"/>
              </a:spcBef>
              <a:spcAft>
                <a:spcPts val="0"/>
              </a:spcAft>
              <a:buFont typeface="Arial" panose="020B0604020202020204" pitchFamily="34" charset="0"/>
              <a:buChar char="•"/>
            </a:pPr>
            <a:r>
              <a:rPr lang="en-GB" sz="2000" b="1" dirty="0">
                <a:latin typeface="Tw Cen MT" panose="020B0602020104020603" pitchFamily="34" charset="0"/>
                <a:sym typeface="Wingdings" panose="05000000000000000000" pitchFamily="2" charset="2"/>
              </a:rPr>
              <a:t>Moral in nature</a:t>
            </a:r>
          </a:p>
          <a:p>
            <a:pPr marL="344488" indent="-344488" algn="l" rtl="0">
              <a:spcBef>
                <a:spcPts val="600"/>
              </a:spcBef>
              <a:spcAft>
                <a:spcPts val="0"/>
              </a:spcAft>
              <a:buFont typeface="Arial" panose="020B0604020202020204" pitchFamily="34" charset="0"/>
              <a:buChar char="•"/>
            </a:pPr>
            <a:r>
              <a:rPr lang="en-US" sz="2000" b="1" dirty="0">
                <a:latin typeface="Tw Cen MT" panose="020B0602020104020603" pitchFamily="34" charset="0"/>
              </a:rPr>
              <a:t>Dialogical narrative style </a:t>
            </a:r>
            <a:r>
              <a:rPr lang="en-US" sz="2000" b="1" dirty="0">
                <a:latin typeface="Tw Cen MT" panose="020B0602020104020603" pitchFamily="34" charset="0"/>
                <a:sym typeface="Wingdings" panose="05000000000000000000" pitchFamily="2" charset="2"/>
              </a:rPr>
              <a:t> reciprocity of rights and duties</a:t>
            </a:r>
          </a:p>
          <a:p>
            <a:pPr marL="344488" indent="-344488" algn="l" rtl="0">
              <a:spcBef>
                <a:spcPts val="600"/>
              </a:spcBef>
              <a:spcAft>
                <a:spcPts val="0"/>
              </a:spcAft>
              <a:buFont typeface="Arial" panose="020B0604020202020204" pitchFamily="34" charset="0"/>
              <a:buChar char="•"/>
            </a:pPr>
            <a:r>
              <a:rPr lang="en-US" sz="2000" b="1" dirty="0">
                <a:latin typeface="Tw Cen MT" panose="020B0602020104020603" pitchFamily="34" charset="0"/>
                <a:sym typeface="Wingdings" panose="05000000000000000000" pitchFamily="2" charset="2"/>
              </a:rPr>
              <a:t>Contains both conditional and absolute rights.</a:t>
            </a:r>
          </a:p>
          <a:p>
            <a:pPr marL="344488" indent="-344488" algn="l" rtl="0">
              <a:spcBef>
                <a:spcPts val="600"/>
              </a:spcBef>
              <a:spcAft>
                <a:spcPts val="0"/>
              </a:spcAft>
              <a:buFont typeface="Arial" panose="020B0604020202020204" pitchFamily="34" charset="0"/>
              <a:buChar char="•"/>
            </a:pPr>
            <a:r>
              <a:rPr lang="en-US" sz="2000" b="1" dirty="0">
                <a:latin typeface="Tw Cen MT" panose="020B0602020104020603" pitchFamily="34" charset="0"/>
              </a:rPr>
              <a:t>The use of the second-person pronoun has made it more applicable to individual human beings</a:t>
            </a:r>
          </a:p>
          <a:p>
            <a:pPr marL="0" indent="0" algn="l" rtl="0">
              <a:buNone/>
            </a:pPr>
            <a:endParaRPr lang="en-US" sz="1800" i="1" dirty="0"/>
          </a:p>
          <a:p>
            <a:pPr algn="l" rtl="0"/>
            <a:endParaRPr lang="fa-IR" sz="1600" dirty="0"/>
          </a:p>
        </p:txBody>
      </p:sp>
    </p:spTree>
    <p:extLst>
      <p:ext uri="{BB962C8B-B14F-4D97-AF65-F5344CB8AC3E}">
        <p14:creationId xmlns:p14="http://schemas.microsoft.com/office/powerpoint/2010/main" val="3370039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5500884" cy="890432"/>
          </a:xfrm>
        </p:spPr>
        <p:txBody>
          <a:bodyPr>
            <a:normAutofit/>
          </a:bodyPr>
          <a:lstStyle/>
          <a:p>
            <a:r>
              <a:rPr lang="en-US" sz="4400" b="1" dirty="0"/>
              <a:t>Reciprocity of Rights</a:t>
            </a:r>
            <a:endParaRPr lang="fa-IR" sz="4400" b="1" dirty="0"/>
          </a:p>
        </p:txBody>
      </p:sp>
      <p:sp>
        <p:nvSpPr>
          <p:cNvPr id="4" name="Text Placeholder 3"/>
          <p:cNvSpPr>
            <a:spLocks noGrp="1"/>
          </p:cNvSpPr>
          <p:nvPr>
            <p:ph type="body" sz="half" idx="2"/>
          </p:nvPr>
        </p:nvSpPr>
        <p:spPr>
          <a:xfrm>
            <a:off x="970672" y="3031064"/>
            <a:ext cx="6231986" cy="3088381"/>
          </a:xfrm>
        </p:spPr>
        <p:txBody>
          <a:bodyPr>
            <a:normAutofit fontScale="92500" lnSpcReduction="20000"/>
          </a:bodyPr>
          <a:lstStyle/>
          <a:p>
            <a:pPr algn="l"/>
            <a:r>
              <a:rPr lang="en-US" b="1" dirty="0"/>
              <a:t>Another exclusive characteristic of Imam </a:t>
            </a:r>
            <a:r>
              <a:rPr lang="en-US" b="1" dirty="0" err="1"/>
              <a:t>Sajjad’s</a:t>
            </a:r>
            <a:r>
              <a:rPr lang="en-US" b="1" dirty="0"/>
              <a:t> </a:t>
            </a:r>
            <a:r>
              <a:rPr lang="en-US" b="1" i="1" dirty="0"/>
              <a:t>Treatise</a:t>
            </a:r>
            <a:r>
              <a:rPr lang="en-US" b="1" dirty="0"/>
              <a:t> is its emphasis on the reciprocity of rights. </a:t>
            </a:r>
          </a:p>
          <a:p>
            <a:pPr algn="l"/>
            <a:r>
              <a:rPr lang="en-US" b="1" dirty="0"/>
              <a:t>Imam Ali, the first Imam of the Shia school of thought, and Imam Sajjad’s grandfather, said in a sermon: </a:t>
            </a:r>
          </a:p>
          <a:p>
            <a:pPr marL="914400" indent="-90488" algn="l"/>
            <a:r>
              <a:rPr lang="en-US" b="1" dirty="0"/>
              <a:t>“There is no one person with a right, unless he himself is obliged by another person’s right upon him.” </a:t>
            </a:r>
          </a:p>
          <a:p>
            <a:pPr algn="l"/>
            <a:r>
              <a:rPr lang="en-US" b="1" dirty="0"/>
              <a:t>Wesley </a:t>
            </a:r>
            <a:r>
              <a:rPr lang="en-US" b="1" dirty="0" err="1"/>
              <a:t>Hohfeld’s</a:t>
            </a:r>
            <a:r>
              <a:rPr lang="en-US" b="1" dirty="0"/>
              <a:t> description of rights  also refers to the reciprocity of rights: </a:t>
            </a:r>
          </a:p>
          <a:p>
            <a:pPr marL="914400" indent="-90488" algn="l"/>
            <a:r>
              <a:rPr lang="en-US" b="1" dirty="0"/>
              <a:t>“</a:t>
            </a:r>
            <a:r>
              <a:rPr lang="en-US" b="1" dirty="0" err="1"/>
              <a:t>Hohfeld</a:t>
            </a:r>
            <a:r>
              <a:rPr lang="en-US" b="1" dirty="0"/>
              <a:t> characterized a right as a relation between two parties. Thus, he held that, for every type of right, there must be a correlative term describing the position of the other party in the relation.” </a:t>
            </a:r>
          </a:p>
          <a:p>
            <a:pPr marL="914400" indent="-90488" algn="l"/>
            <a:r>
              <a:rPr lang="en-US" sz="1000" b="1" dirty="0"/>
              <a:t>- Quoted in Jones (n 20) 13</a:t>
            </a:r>
          </a:p>
          <a:p>
            <a:endParaRPr lang="fa-IR" sz="700" dirty="0"/>
          </a:p>
        </p:txBody>
      </p:sp>
      <p:pic>
        <p:nvPicPr>
          <p:cNvPr id="5" name="Content Placeholder 4" descr="Spires of Cathedral at twilight">
            <a:extLst>
              <a:ext uri="{FF2B5EF4-FFF2-40B4-BE49-F238E27FC236}">
                <a16:creationId xmlns:a16="http://schemas.microsoft.com/office/drawing/2014/main" id="{6FF689CD-EAFF-1604-5AEA-BE7570D9F636}"/>
              </a:ext>
            </a:extLst>
          </p:cNvPr>
          <p:cNvPicPr>
            <a:picLocks noGrp="1" noChangeAspect="1"/>
          </p:cNvPicPr>
          <p:nvPr>
            <p:ph idx="1"/>
          </p:nvPr>
        </p:nvPicPr>
        <p:blipFill rotWithShape="1">
          <a:blip r:embed="rId3"/>
          <a:srcRect l="2994" r="51846" b="-1"/>
          <a:stretch/>
        </p:blipFill>
        <p:spPr>
          <a:xfrm>
            <a:off x="7424330" y="912324"/>
            <a:ext cx="3773552" cy="4982039"/>
          </a:xfrm>
          <a:prstGeom prst="rect">
            <a:avLst/>
          </a:prstGeom>
        </p:spPr>
      </p:pic>
    </p:spTree>
    <p:extLst>
      <p:ext uri="{BB962C8B-B14F-4D97-AF65-F5344CB8AC3E}">
        <p14:creationId xmlns:p14="http://schemas.microsoft.com/office/powerpoint/2010/main" val="1971568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Treaties of Rights</a:t>
            </a:r>
            <a:endParaRPr lang="fa-IR" dirty="0"/>
          </a:p>
        </p:txBody>
      </p:sp>
      <p:sp>
        <p:nvSpPr>
          <p:cNvPr id="3" name="Content Placeholder 2"/>
          <p:cNvSpPr>
            <a:spLocks noGrp="1"/>
          </p:cNvSpPr>
          <p:nvPr>
            <p:ph idx="1"/>
          </p:nvPr>
        </p:nvSpPr>
        <p:spPr/>
        <p:txBody>
          <a:bodyPr>
            <a:normAutofit fontScale="92500" lnSpcReduction="10000"/>
          </a:bodyPr>
          <a:lstStyle/>
          <a:p>
            <a:pPr marL="0" indent="0" algn="l">
              <a:buNone/>
            </a:pPr>
            <a:r>
              <a:rPr lang="en-GB" dirty="0"/>
              <a:t>Samuel </a:t>
            </a:r>
            <a:r>
              <a:rPr lang="en-GB" dirty="0" err="1"/>
              <a:t>Moyn</a:t>
            </a:r>
            <a:r>
              <a:rPr lang="en-GB" dirty="0"/>
              <a:t> even suggests that the human rights awareness and mobilization did not start in the 40s and by the UN, but started in the 60s and 70s, when the previous human rights endeavours or “prior utopias</a:t>
            </a:r>
            <a:r>
              <a:rPr lang="en-US" dirty="0"/>
              <a:t> failed. </a:t>
            </a:r>
            <a:r>
              <a:rPr lang="fa-IR" dirty="0"/>
              <a:t>   </a:t>
            </a:r>
          </a:p>
          <a:p>
            <a:pPr marL="0" indent="0" algn="l">
              <a:buNone/>
            </a:pPr>
            <a:r>
              <a:rPr lang="en-GB" b="1" dirty="0"/>
              <a:t>What is the reason for the failure of human rights attempts?</a:t>
            </a:r>
            <a:endParaRPr lang="fa-IR" b="1" dirty="0"/>
          </a:p>
          <a:p>
            <a:pPr marL="0" indent="0" algn="l">
              <a:buNone/>
            </a:pPr>
            <a:r>
              <a:rPr lang="en-US" dirty="0"/>
              <a:t>T</a:t>
            </a:r>
            <a:r>
              <a:rPr lang="en-GB" dirty="0"/>
              <a:t>he rational-religious elements are missing in the human rights declarations. When we refer to Shia Islam’s definition of human rights, and more specifically to </a:t>
            </a:r>
            <a:r>
              <a:rPr lang="en-GB" b="1" dirty="0"/>
              <a:t>Imam Sajjad’s </a:t>
            </a:r>
            <a:r>
              <a:rPr lang="en-GB" b="1" i="1" dirty="0"/>
              <a:t>Rights Treatise </a:t>
            </a:r>
            <a:r>
              <a:rPr lang="en-GB" dirty="0"/>
              <a:t>which  was written during 570 AD to 874 AD, in order to write a comprehensive declaration we  should consider both physical and metaphysical traits, to accompany the rational investigation of human needs.</a:t>
            </a:r>
            <a:endParaRPr lang="fa-IR" dirty="0"/>
          </a:p>
        </p:txBody>
      </p:sp>
    </p:spTree>
    <p:extLst>
      <p:ext uri="{BB962C8B-B14F-4D97-AF65-F5344CB8AC3E}">
        <p14:creationId xmlns:p14="http://schemas.microsoft.com/office/powerpoint/2010/main" val="2254206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1899138"/>
            <a:ext cx="6428934" cy="3137096"/>
          </a:xfrm>
          <a:prstGeom prst="rect">
            <a:avLst/>
          </a:prstGeom>
        </p:spPr>
      </p:pic>
    </p:spTree>
    <p:extLst>
      <p:ext uri="{BB962C8B-B14F-4D97-AF65-F5344CB8AC3E}">
        <p14:creationId xmlns:p14="http://schemas.microsoft.com/office/powerpoint/2010/main" val="3390307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Human Rights from a Religious Perspective</a:t>
            </a:r>
          </a:p>
        </p:txBody>
      </p:sp>
      <p:sp>
        <p:nvSpPr>
          <p:cNvPr id="3" name="Content Placeholder 2"/>
          <p:cNvSpPr>
            <a:spLocks noGrp="1"/>
          </p:cNvSpPr>
          <p:nvPr>
            <p:ph idx="1"/>
          </p:nvPr>
        </p:nvSpPr>
        <p:spPr>
          <a:xfrm>
            <a:off x="1295401" y="2556932"/>
            <a:ext cx="9507717" cy="3318936"/>
          </a:xfrm>
        </p:spPr>
        <p:txBody>
          <a:bodyPr>
            <a:normAutofit lnSpcReduction="10000"/>
          </a:bodyPr>
          <a:lstStyle/>
          <a:p>
            <a:pPr algn="l" rtl="0"/>
            <a:r>
              <a:rPr lang="en-US" sz="3600" b="1" dirty="0"/>
              <a:t>The topic of my workshop is: </a:t>
            </a:r>
          </a:p>
          <a:p>
            <a:pPr algn="l" rtl="0"/>
            <a:r>
              <a:rPr lang="en-US" sz="3200" b="1" dirty="0"/>
              <a:t>A Divine Perspective on Human Rights from the Viewpoint of Imam </a:t>
            </a:r>
            <a:r>
              <a:rPr lang="en-US" sz="3200" b="1" dirty="0" err="1"/>
              <a:t>Sajjad</a:t>
            </a:r>
            <a:r>
              <a:rPr lang="en-US" sz="2800" b="1" dirty="0"/>
              <a:t>,</a:t>
            </a:r>
          </a:p>
          <a:p>
            <a:pPr algn="l" rtl="0"/>
            <a:r>
              <a:rPr lang="en-US" b="1" dirty="0"/>
              <a:t> </a:t>
            </a:r>
            <a:r>
              <a:rPr lang="en-US" sz="2800" b="1" dirty="0"/>
              <a:t>which is in line with the theme of the conference which is:</a:t>
            </a:r>
          </a:p>
          <a:p>
            <a:pPr algn="l" rtl="0"/>
            <a:r>
              <a:rPr lang="en-US" dirty="0"/>
              <a:t> </a:t>
            </a:r>
            <a:r>
              <a:rPr lang="en-US" sz="2800" b="1" dirty="0"/>
              <a:t>“A Call to Conscience: Defending Freedom and Human Rights”</a:t>
            </a:r>
          </a:p>
          <a:p>
            <a:pPr algn="l" rtl="0"/>
            <a:endParaRPr lang="en-US" dirty="0"/>
          </a:p>
        </p:txBody>
      </p:sp>
    </p:spTree>
    <p:extLst>
      <p:ext uri="{BB962C8B-B14F-4D97-AF65-F5344CB8AC3E}">
        <p14:creationId xmlns:p14="http://schemas.microsoft.com/office/powerpoint/2010/main" val="192266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IMAM SAJJAD (peace be upon him)</a:t>
            </a:r>
          </a:p>
        </p:txBody>
      </p:sp>
      <p:sp>
        <p:nvSpPr>
          <p:cNvPr id="3" name="Content Placeholder 2"/>
          <p:cNvSpPr>
            <a:spLocks noGrp="1"/>
          </p:cNvSpPr>
          <p:nvPr>
            <p:ph idx="1"/>
          </p:nvPr>
        </p:nvSpPr>
        <p:spPr/>
        <p:txBody>
          <a:bodyPr/>
          <a:lstStyle/>
          <a:p>
            <a:pPr algn="l"/>
            <a:r>
              <a:rPr lang="en-US" sz="2800" b="1" dirty="0">
                <a:solidFill>
                  <a:schemeClr val="tx1"/>
                </a:solidFill>
              </a:rPr>
              <a:t>Who is Imam </a:t>
            </a:r>
            <a:r>
              <a:rPr lang="en-US" sz="2800" b="1" dirty="0" err="1">
                <a:solidFill>
                  <a:schemeClr val="tx1"/>
                </a:solidFill>
              </a:rPr>
              <a:t>Sajjad</a:t>
            </a:r>
            <a:r>
              <a:rPr lang="en-US" sz="2800" b="1" dirty="0">
                <a:solidFill>
                  <a:schemeClr val="tx1"/>
                </a:solidFill>
              </a:rPr>
              <a:t> and the Circumstances he lived in</a:t>
            </a:r>
          </a:p>
          <a:p>
            <a:pPr algn="l"/>
            <a:r>
              <a:rPr lang="en-US" sz="2800" b="1" dirty="0">
                <a:solidFill>
                  <a:schemeClr val="tx1"/>
                </a:solidFill>
              </a:rPr>
              <a:t>Background:</a:t>
            </a:r>
          </a:p>
          <a:p>
            <a:pPr lvl="0" algn="l"/>
            <a:r>
              <a:rPr lang="en-US" sz="2800" b="1" dirty="0">
                <a:solidFill>
                  <a:schemeClr val="tx1"/>
                </a:solidFill>
              </a:rPr>
              <a:t>Imam Hussain, the 3</a:t>
            </a:r>
            <a:r>
              <a:rPr lang="en-US" sz="2800" b="1" baseline="30000" dirty="0">
                <a:solidFill>
                  <a:schemeClr val="tx1"/>
                </a:solidFill>
              </a:rPr>
              <a:t>rd</a:t>
            </a:r>
            <a:r>
              <a:rPr lang="en-US" sz="2800" b="1" dirty="0">
                <a:solidFill>
                  <a:schemeClr val="tx1"/>
                </a:solidFill>
              </a:rPr>
              <a:t> Imam of the Shia school of thought and the grandson of Prophet Muhammad, was martyred in Karbala because he did not pledge allegiance to Yazid, the cruel ruler of his time</a:t>
            </a:r>
            <a:r>
              <a:rPr lang="en-US" dirty="0"/>
              <a:t>.</a:t>
            </a:r>
          </a:p>
          <a:p>
            <a:pPr algn="l" rtl="0"/>
            <a:endParaRPr lang="en-US" dirty="0"/>
          </a:p>
        </p:txBody>
      </p:sp>
    </p:spTree>
    <p:extLst>
      <p:ext uri="{BB962C8B-B14F-4D97-AF65-F5344CB8AC3E}">
        <p14:creationId xmlns:p14="http://schemas.microsoft.com/office/powerpoint/2010/main" val="207529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IMAM SAJJAD’S LIVING CONDITIONS</a:t>
            </a:r>
          </a:p>
        </p:txBody>
      </p:sp>
      <p:sp>
        <p:nvSpPr>
          <p:cNvPr id="3" name="Content Placeholder 2"/>
          <p:cNvSpPr>
            <a:spLocks noGrp="1"/>
          </p:cNvSpPr>
          <p:nvPr>
            <p:ph idx="1"/>
          </p:nvPr>
        </p:nvSpPr>
        <p:spPr/>
        <p:txBody>
          <a:bodyPr/>
          <a:lstStyle/>
          <a:p>
            <a:pPr lvl="0" algn="l" rtl="0"/>
            <a:r>
              <a:rPr lang="en-US" sz="4000" b="1" dirty="0"/>
              <a:t>Imam </a:t>
            </a:r>
            <a:r>
              <a:rPr lang="en-US" sz="4000" b="1" dirty="0" err="1"/>
              <a:t>Sajjad</a:t>
            </a:r>
            <a:r>
              <a:rPr lang="en-US" sz="4000" b="1" dirty="0"/>
              <a:t>, the son of Imam Hussain, was a living embodiment of the events of Karbala. He was in Karbala and witnessed brutal killing of his father, brothers and many close relatives and friends.</a:t>
            </a:r>
          </a:p>
          <a:p>
            <a:pPr algn="l" rtl="0"/>
            <a:endParaRPr lang="en-US" dirty="0"/>
          </a:p>
        </p:txBody>
      </p:sp>
    </p:spTree>
    <p:extLst>
      <p:ext uri="{BB962C8B-B14F-4D97-AF65-F5344CB8AC3E}">
        <p14:creationId xmlns:p14="http://schemas.microsoft.com/office/powerpoint/2010/main" val="610478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IMAM SAJJAD’S SOCIO-POLITICAL CONDITIONS</a:t>
            </a:r>
          </a:p>
        </p:txBody>
      </p:sp>
      <p:sp>
        <p:nvSpPr>
          <p:cNvPr id="3" name="Content Placeholder 2"/>
          <p:cNvSpPr>
            <a:spLocks noGrp="1"/>
          </p:cNvSpPr>
          <p:nvPr>
            <p:ph idx="1"/>
          </p:nvPr>
        </p:nvSpPr>
        <p:spPr/>
        <p:txBody>
          <a:bodyPr>
            <a:normAutofit fontScale="92500"/>
          </a:bodyPr>
          <a:lstStyle/>
          <a:p>
            <a:pPr lvl="0" algn="l" rtl="0"/>
            <a:r>
              <a:rPr lang="en-US" sz="3200" b="1" dirty="0"/>
              <a:t>The socio-political conditions of the society had made life very difficult for Imam </a:t>
            </a:r>
            <a:r>
              <a:rPr lang="en-US" sz="3200" b="1" dirty="0" err="1"/>
              <a:t>Sajjad</a:t>
            </a:r>
            <a:r>
              <a:rPr lang="en-US" sz="3200" b="1" dirty="0"/>
              <a:t>. </a:t>
            </a:r>
          </a:p>
          <a:p>
            <a:pPr lvl="0" algn="l" rtl="0"/>
            <a:r>
              <a:rPr lang="en-US" sz="3200" b="1" dirty="0"/>
              <a:t>Because of the pressure on Imam Sajjad not to spread Islamic teachings to others, he chose to convey his message through prayers and supplications. This is the reason that he was known as the prostrating Imam. </a:t>
            </a:r>
          </a:p>
          <a:p>
            <a:endParaRPr lang="en-US" dirty="0"/>
          </a:p>
        </p:txBody>
      </p:sp>
    </p:spTree>
    <p:extLst>
      <p:ext uri="{BB962C8B-B14F-4D97-AF65-F5344CB8AC3E}">
        <p14:creationId xmlns:p14="http://schemas.microsoft.com/office/powerpoint/2010/main" val="65381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PSALMS OF ISLAM</a:t>
            </a:r>
          </a:p>
        </p:txBody>
      </p:sp>
      <p:sp>
        <p:nvSpPr>
          <p:cNvPr id="3" name="Content Placeholder 2"/>
          <p:cNvSpPr>
            <a:spLocks noGrp="1"/>
          </p:cNvSpPr>
          <p:nvPr>
            <p:ph idx="1"/>
          </p:nvPr>
        </p:nvSpPr>
        <p:spPr/>
        <p:txBody>
          <a:bodyPr/>
          <a:lstStyle/>
          <a:p>
            <a:pPr lvl="0" algn="l" rtl="0"/>
            <a:r>
              <a:rPr lang="en-US" sz="4000" b="1" dirty="0"/>
              <a:t>The collection of Imam </a:t>
            </a:r>
            <a:r>
              <a:rPr lang="en-US" sz="4000" b="1" dirty="0" err="1"/>
              <a:t>Sajjad’s</a:t>
            </a:r>
            <a:r>
              <a:rPr lang="en-US" sz="4000" b="1" dirty="0"/>
              <a:t> prayers and supplications is now available in English with the name of Al-</a:t>
            </a:r>
            <a:r>
              <a:rPr lang="en-US" sz="4000" b="1" dirty="0" err="1"/>
              <a:t>Sahifah</a:t>
            </a:r>
            <a:r>
              <a:rPr lang="en-US" sz="4000" b="1" dirty="0"/>
              <a:t> al-</a:t>
            </a:r>
            <a:r>
              <a:rPr lang="en-US" sz="4000" b="1" dirty="0" err="1"/>
              <a:t>Sajjadiyyah</a:t>
            </a:r>
            <a:r>
              <a:rPr lang="en-US" sz="4000" b="1" dirty="0"/>
              <a:t> (The Psalms of Islam).</a:t>
            </a:r>
          </a:p>
          <a:p>
            <a:pPr algn="l"/>
            <a:r>
              <a:rPr lang="en-US" b="1" dirty="0"/>
              <a:t>Reference for the Book: Al-islam.org</a:t>
            </a:r>
          </a:p>
        </p:txBody>
      </p:sp>
    </p:spTree>
    <p:extLst>
      <p:ext uri="{BB962C8B-B14F-4D97-AF65-F5344CB8AC3E}">
        <p14:creationId xmlns:p14="http://schemas.microsoft.com/office/powerpoint/2010/main" val="209534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PROHIBITION OF NARRATING HADITHS</a:t>
            </a:r>
          </a:p>
        </p:txBody>
      </p:sp>
      <p:sp>
        <p:nvSpPr>
          <p:cNvPr id="3" name="Content Placeholder 2"/>
          <p:cNvSpPr>
            <a:spLocks noGrp="1"/>
          </p:cNvSpPr>
          <p:nvPr>
            <p:ph idx="1"/>
          </p:nvPr>
        </p:nvSpPr>
        <p:spPr/>
        <p:txBody>
          <a:bodyPr/>
          <a:lstStyle/>
          <a:p>
            <a:pPr lvl="0" algn="l" rtl="0"/>
            <a:r>
              <a:rPr lang="en-US" sz="3200" b="1" dirty="0"/>
              <a:t>Another point to mention was the prohibition of narrating the sayings of the Prophet and his successors which are called hadiths, by the rulers of the time because they did not want such culture of pious and religious people spread against their ruling ambitions.</a:t>
            </a:r>
          </a:p>
          <a:p>
            <a:endParaRPr lang="en-US" dirty="0"/>
          </a:p>
        </p:txBody>
      </p:sp>
    </p:spTree>
    <p:extLst>
      <p:ext uri="{BB962C8B-B14F-4D97-AF65-F5344CB8AC3E}">
        <p14:creationId xmlns:p14="http://schemas.microsoft.com/office/powerpoint/2010/main" val="34019590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1409</TotalTime>
  <Words>3048</Words>
  <Application>Microsoft Office PowerPoint</Application>
  <PresentationFormat>Widescreen</PresentationFormat>
  <Paragraphs>151</Paragraphs>
  <Slides>39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Garamond</vt:lpstr>
      <vt:lpstr>Tw Cen MT</vt:lpstr>
      <vt:lpstr>Organic</vt:lpstr>
      <vt:lpstr>PowerPoint Presentation</vt:lpstr>
      <vt:lpstr>OPENING REMARKS</vt:lpstr>
      <vt:lpstr>Human Rights in 2023 Conference of PoWR</vt:lpstr>
      <vt:lpstr>Human Rights from a Religious Perspective</vt:lpstr>
      <vt:lpstr>IMAM SAJJAD (peace be upon him)</vt:lpstr>
      <vt:lpstr>IMAM SAJJAD’S LIVING CONDITIONS</vt:lpstr>
      <vt:lpstr>IMAM SAJJAD’S SOCIO-POLITICAL CONDITIONS</vt:lpstr>
      <vt:lpstr>THE PSALMS OF ISLAM</vt:lpstr>
      <vt:lpstr>PROHIBITION OF NARRATING HADITHS</vt:lpstr>
      <vt:lpstr>IMAM SAJJAD’S WAY OF GUIDING THE PEOPLE</vt:lpstr>
      <vt:lpstr>IMAM SAJJAD’S CIRCUMSTANCES</vt:lpstr>
      <vt:lpstr>PRAYERS AND SUPPLICATIONS</vt:lpstr>
      <vt:lpstr> IMAM SAJJAD’S  TREATIES OF RIGHTS</vt:lpstr>
      <vt:lpstr>Divine Perspective on Rights based on   Logic and Reason </vt:lpstr>
      <vt:lpstr>TREATIES OF RIGHTS BY IMAM SAJJAD</vt:lpstr>
      <vt:lpstr>RIGHTS OF GOD</vt:lpstr>
      <vt:lpstr>RIGHTS OF THE PEOPLE</vt:lpstr>
      <vt:lpstr>RIGHTS OF SPOUSE</vt:lpstr>
      <vt:lpstr>RIGHTS OF MOTHER</vt:lpstr>
      <vt:lpstr>RIGHTS OF FATHER</vt:lpstr>
      <vt:lpstr>RIGHTS OF CHILD</vt:lpstr>
      <vt:lpstr>RIGHTS OF NEIGHBOR</vt:lpstr>
      <vt:lpstr>RIGHTS OF THE ELDERLY</vt:lpstr>
      <vt:lpstr>RIGHTS OF THE BODY PARTS</vt:lpstr>
      <vt:lpstr>RIGHTS OF THE TONGUE</vt:lpstr>
      <vt:lpstr>RIGHTS OF THE EARS</vt:lpstr>
      <vt:lpstr>RIGHTS OF THE EYES</vt:lpstr>
      <vt:lpstr>RIGHTS OF THE HANDS</vt:lpstr>
      <vt:lpstr>RIGHTS OF THE FEET</vt:lpstr>
      <vt:lpstr>RIGHTS OF GENITAL ORGANS</vt:lpstr>
      <vt:lpstr>RIGHTS OF DEED AND ACTIONS</vt:lpstr>
      <vt:lpstr>FASTING</vt:lpstr>
      <vt:lpstr>Summary of Treaties of Rights</vt:lpstr>
      <vt:lpstr>   THE UNIVERSAL DECLARATION OF HUMAN RIGHTS</vt:lpstr>
      <vt:lpstr>THE UNIVERSAL DECLARATION OF HUMAN RIGHTS</vt:lpstr>
      <vt:lpstr>Imam Sajjad’s Rights Treatise</vt:lpstr>
      <vt:lpstr>Reciprocity of Rights</vt:lpstr>
      <vt:lpstr>Treaties of Rights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harati</dc:creator>
  <cp:lastModifiedBy>Hossein Rezazade</cp:lastModifiedBy>
  <cp:revision>76</cp:revision>
  <dcterms:created xsi:type="dcterms:W3CDTF">2023-07-29T12:28:31Z</dcterms:created>
  <dcterms:modified xsi:type="dcterms:W3CDTF">2023-08-19T13:00:44Z</dcterms:modified>
</cp:coreProperties>
</file>